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0" r:id="rId3"/>
    <p:sldId id="271" r:id="rId4"/>
    <p:sldId id="272" r:id="rId5"/>
    <p:sldId id="273" r:id="rId6"/>
    <p:sldId id="280" r:id="rId7"/>
    <p:sldId id="286" r:id="rId8"/>
    <p:sldId id="274" r:id="rId9"/>
    <p:sldId id="275" r:id="rId10"/>
    <p:sldId id="278" r:id="rId11"/>
    <p:sldId id="276" r:id="rId12"/>
    <p:sldId id="277" r:id="rId13"/>
    <p:sldId id="281" r:id="rId14"/>
    <p:sldId id="282" r:id="rId15"/>
    <p:sldId id="279" r:id="rId16"/>
    <p:sldId id="283" r:id="rId17"/>
    <p:sldId id="284" r:id="rId18"/>
    <p:sldId id="285" r:id="rId19"/>
    <p:sldId id="269" r:id="rId20"/>
    <p:sldId id="287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747" autoAdjust="0"/>
  </p:normalViewPr>
  <p:slideViewPr>
    <p:cSldViewPr>
      <p:cViewPr varScale="1">
        <p:scale>
          <a:sx n="87" d="100"/>
          <a:sy n="87" d="100"/>
        </p:scale>
        <p:origin x="-15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7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0D787-7559-417F-8D16-212B5EF80260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64292-8CFF-4E7F-98E9-2FCA94464E0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1402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E8DDF-F7CB-4D15-955B-E3BC1CBDE016}" type="datetimeFigureOut">
              <a:rPr lang="es-ES" smtClean="0"/>
              <a:pPr/>
              <a:t>14/12/2015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00F68-670E-43CA-B9E1-9E16259C60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3582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00F68-670E-43CA-B9E1-9E16259C60A7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7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7AAF-2493-458D-93D8-C6846575A076}" type="datetime1">
              <a:rPr lang="es-ES" smtClean="0"/>
              <a:pPr/>
              <a:t>14/12/2015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Angelly Granados Hernandez</a:t>
            </a:r>
            <a:endParaRPr lang="es-ES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24046-189E-4984-B2C2-74E19F6E17B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3B11D-BA58-4370-A2BE-F0662EB0A3DD}" type="datetime1">
              <a:rPr lang="es-ES" smtClean="0"/>
              <a:pPr/>
              <a:t>14/12/2015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Angelly Granados Hernandez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0C24046-189E-4984-B2C2-74E19F6E17B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B9B7-710D-4F07-85D0-2E145CD86DBC}" type="datetime1">
              <a:rPr lang="es-ES" smtClean="0"/>
              <a:pPr/>
              <a:t>14/12/2015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Angelly Granados Hernandez</a:t>
            </a:r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E775-3E41-42A3-874D-BB7BC46E231E}" type="datetime1">
              <a:rPr lang="es-ES" smtClean="0"/>
              <a:pPr/>
              <a:t>14/12/2015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Angelly Granados Hernandez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0C24046-189E-4984-B2C2-74E19F6E17B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Angelly Granados Hernandez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5F61-70A8-45EA-92EC-A1C4239784FF}" type="datetime1">
              <a:rPr lang="es-ES" smtClean="0"/>
              <a:pPr/>
              <a:t>14/12/2015</a:t>
            </a:fld>
            <a:endParaRPr lang="es-ES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24046-189E-4984-B2C2-74E19F6E17B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7C0CD8-23FC-4C07-845A-31B60C07E0C1}" type="datetime1">
              <a:rPr lang="es-ES" smtClean="0"/>
              <a:pPr/>
              <a:t>14/12/2015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Angelly Granados Hernandez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6360-A4B1-4890-A1F5-3B5379C4F112}" type="datetime1">
              <a:rPr lang="es-ES" smtClean="0"/>
              <a:pPr/>
              <a:t>14/12/2015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s-ES" smtClean="0"/>
              <a:t>Angelly Granados Hernandez</a:t>
            </a:r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0C24046-189E-4984-B2C2-74E19F6E17B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0DAFE-D371-4078-B42A-2E64BEB09C3B}" type="datetime1">
              <a:rPr lang="es-ES" smtClean="0"/>
              <a:pPr/>
              <a:t>14/12/2015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Angelly Granados Hernandez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0C24046-189E-4984-B2C2-74E19F6E17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85211-FF05-4265-9C7F-6CDDD64C80FA}" type="datetime1">
              <a:rPr lang="es-ES" smtClean="0"/>
              <a:pPr/>
              <a:t>14/12/2015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Angelly Granados Hernandez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C24046-189E-4984-B2C2-74E19F6E17B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24046-189E-4984-B2C2-74E19F6E17B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7127A-9339-4A77-87BD-9C49BCDB3F6D}" type="datetime1">
              <a:rPr lang="es-ES" smtClean="0"/>
              <a:pPr/>
              <a:t>14/12/2015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s-ES" smtClean="0"/>
              <a:t>Angelly Granados Hernandez</a:t>
            </a: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0C24046-189E-4984-B2C2-74E19F6E17B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ECEE11D-3883-4E22-8686-F442AE62F5C8}" type="datetime1">
              <a:rPr lang="es-ES" smtClean="0"/>
              <a:pPr/>
              <a:t>14/12/2015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s-ES" smtClean="0"/>
              <a:t>Angelly Granados Hernandez</a:t>
            </a: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C086203-2F26-40A3-9FB5-38769CFCBD2E}" type="datetime1">
              <a:rPr lang="es-ES" smtClean="0"/>
              <a:pPr/>
              <a:t>14/12/2015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Angelly Granados Hernandez</a:t>
            </a:r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24046-189E-4984-B2C2-74E19F6E17B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cielo.sld.cu/scielo.php?pid=S1029-30192014000700015&amp;script=sci_arttex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cl/scielo.php?script=sci_arttext&amp;pid=S0716-1018201000030001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cl/scielo.php?script=sci_arttext&amp;pid=S0716-10182010000300013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cl/scielo.php?script=sci_arttext&amp;pid=S0716-1018201000030001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ramed.net/contenidover.asp?contenidoID=71186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scielo.sld.cu/scielo.php?pid=S1029-30192014000700015&amp;script=sci_arttex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apps.elsevier.es/watermark/ctl_servlet?_f=10&amp;pident_articulo=90360675&amp;pident_usuario=0&amp;pcontactid=&amp;pident_revista=202&amp;ty=0&amp;accion=L&amp;origen=zonadelectura&amp;web=www.elsevier.es&amp;lan=es&amp;fichero=202v25n03a90360675pdf001.pdf" TargetMode="External"/><Relationship Id="rId2" Type="http://schemas.openxmlformats.org/officeDocument/2006/relationships/hyperlink" Target="http://www.scielo.cl/scielo.php?script=sci_arttext&amp;pid=S0716-1018201000030001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lsevier.es/es-revista-enfermedades-infecciosas-microbiologia-clinica-28-articulo-manejo-clinico-infeccion-aguda-cronica-90053444" TargetMode="External"/><Relationship Id="rId4" Type="http://schemas.openxmlformats.org/officeDocument/2006/relationships/hyperlink" Target="http://www.actasdermo.org/es/actualizacion-el-tratamiento-infeccion-vih-/articulo/10021597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cl/scielo.php?script=sci_arttext&amp;pid=S0716-10182010000300013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evier.es/es-revista-enfermedades-infecciosas-microbiologia-clinica-28-articulo-tratamiento-antirretroviral-infeccion-por-el-90021249" TargetMode="External"/><Relationship Id="rId2" Type="http://schemas.openxmlformats.org/officeDocument/2006/relationships/hyperlink" Target="http://scielo.sld.cu/scielo.php?pid=S1029-30192014000700015&amp;script=sci_arttex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tramed.net/contenidover.asp?contenidoID=71186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elsevier.es/watermark/ctl_servlet?_f=10&amp;pident_articulo=90360675&amp;pident_usuario=0&amp;pcontactid=&amp;pident_revista=202&amp;ty=0&amp;accion=L&amp;origen=zonadelectura&amp;web=www.elsevier.es&amp;lan=es&amp;fichero=202v25n03a90360675pdf00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lo.cl/scielo.php?script=sci_arttext&amp;pid=S0716-1018201000030001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pps.elsevier.es/watermark/ctl_servlet?_f=10&amp;pident_articulo=90360675&amp;pident_usuario=0&amp;pcontactid=&amp;pident_revista=202&amp;ty=0&amp;accion=L&amp;origen=zonadelectura&amp;web=www.elsevier.es&amp;lan=es&amp;fichero=202v25n03a90360675pdf001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ielo.sld.cu/scielo.php?pid=S1029-30192014000700015&amp;script=sci_arttext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pps.elsevier.es/watermark/ctl_servlet?_f=10&amp;pident_articulo=90360675&amp;pident_usuario=0&amp;pcontactid=&amp;pident_revista=202&amp;ty=0&amp;accion=L&amp;origen=zonadelectura&amp;web=www.elsevier.es&amp;lan=es&amp;fichero=202v25n03a90360675pdf001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evier.es/es-revista-enfermedades-infecciosas-microbiologia-clinica-28-articulo-manejo-clinico-infeccion-aguda-cronica-9005344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sevier.es/es-revista-enfermedades-infecciosas-microbiologia-clinica-28-articulo-manejo-clinico-infeccion-aguda-cronica-9005344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4786322"/>
            <a:ext cx="8072494" cy="175260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s-E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JURADO:</a:t>
            </a:r>
            <a:r>
              <a:rPr lang="es-ES" dirty="0" smtClean="0">
                <a:solidFill>
                  <a:srgbClr val="BBE0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s-ES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DRA MARIA DEL CARMEN SANTILLAN </a:t>
            </a:r>
          </a:p>
          <a:p>
            <a:pPr algn="just">
              <a:defRPr/>
            </a:pPr>
            <a:r>
              <a:rPr lang="es-ES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            DR. GULLERMO AGUILAR</a:t>
            </a:r>
          </a:p>
          <a:p>
            <a:pPr algn="just">
              <a:defRPr/>
            </a:pPr>
            <a:r>
              <a:rPr lang="es-ES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            DR. LUIS CAJAMARCA</a:t>
            </a:r>
            <a:r>
              <a:rPr lang="es-ES" dirty="0" smtClean="0">
                <a:solidFill>
                  <a:srgbClr val="BBE0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.</a:t>
            </a:r>
          </a:p>
          <a:p>
            <a:pPr algn="just">
              <a:defRPr/>
            </a:pPr>
            <a:r>
              <a:rPr lang="es-E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EXPOSITOR: </a:t>
            </a:r>
            <a:r>
              <a:rPr lang="es-ES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KLEBER EDUARDO VILLAVICECNCIO MONTAÑO</a:t>
            </a:r>
            <a:r>
              <a:rPr lang="es-ES" dirty="0" smtClean="0">
                <a:solidFill>
                  <a:srgbClr val="BBE0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3429000"/>
            <a:ext cx="8229600" cy="1357322"/>
          </a:xfrm>
        </p:spPr>
        <p:txBody>
          <a:bodyPr>
            <a:noAutofit/>
          </a:bodyPr>
          <a:lstStyle/>
          <a:p>
            <a:r>
              <a:rPr lang="es-EC" sz="1800" b="1" dirty="0">
                <a:solidFill>
                  <a:schemeClr val="tx1"/>
                </a:solidFill>
              </a:rPr>
              <a:t>CUANDO, PORQUE Y QUE UTILIDAD TIENE EL INICIAR TRATAMIENTO RETROVIRAL EN PACIENTES CON PRIMOINFECCION POR VIH, COMBINACIONES RETROVIRALES</a:t>
            </a:r>
            <a:r>
              <a:rPr lang="es-EC" sz="1800" dirty="0">
                <a:solidFill>
                  <a:schemeClr val="tx1"/>
                </a:solidFill>
              </a:rPr>
              <a:t/>
            </a:r>
            <a:br>
              <a:rPr lang="es-EC" sz="1800" dirty="0">
                <a:solidFill>
                  <a:schemeClr val="tx1"/>
                </a:solidFill>
              </a:rPr>
            </a:br>
            <a:r>
              <a:rPr lang="es-EC" sz="1800" dirty="0">
                <a:solidFill>
                  <a:schemeClr val="tx1"/>
                </a:solidFill>
              </a:rPr>
              <a:t> </a:t>
            </a:r>
            <a:br>
              <a:rPr lang="es-EC" sz="1800" dirty="0">
                <a:solidFill>
                  <a:schemeClr val="tx1"/>
                </a:solidFill>
              </a:rPr>
            </a:br>
            <a:r>
              <a:rPr lang="es-E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s-E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s-ES" sz="1050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Bell Gothic Std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85786" y="785794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b="1" dirty="0" smtClean="0"/>
              <a:t>UNIVERSIDAD TECNICA DE MACHALA</a:t>
            </a:r>
          </a:p>
          <a:p>
            <a:pPr algn="ctr"/>
            <a:r>
              <a:rPr lang="es-EC" sz="2800" b="1" dirty="0" smtClean="0"/>
              <a:t>Unidad de ciencias Químicas y de la Salud</a:t>
            </a:r>
          </a:p>
          <a:p>
            <a:pPr algn="ctr"/>
            <a:r>
              <a:rPr lang="es-EC" sz="2800" b="1" dirty="0" smtClean="0"/>
              <a:t>Escuela de medicina  </a:t>
            </a:r>
            <a:endParaRPr lang="es-EC" sz="2800" b="1" dirty="0"/>
          </a:p>
        </p:txBody>
      </p:sp>
      <p:pic>
        <p:nvPicPr>
          <p:cNvPr id="1026" name="Picture 2" descr="http://www.utmachala.edu.ec/archivos/portalweb/logo_medic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614" y="0"/>
            <a:ext cx="1080120" cy="96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nes.universia.net/gc/net/images/institution/37820_Universidad_Tecnica_de_Machal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3" y="0"/>
            <a:ext cx="961804" cy="863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 algn="just">
              <a:buFont typeface="Wingdings" pitchFamily="2" charset="2"/>
              <a:buChar char="q"/>
              <a:defRPr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Carga viral mayor a 100.000UI independiente del numero de CD4 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Pacientes embarazadas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Pacientes con coinfección VIH/virus de la hepatitis B o C 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 Edad: más de 55 años </a:t>
            </a:r>
          </a:p>
          <a:p>
            <a:endParaRPr lang="es-EC" dirty="0"/>
          </a:p>
        </p:txBody>
      </p:sp>
      <p:sp>
        <p:nvSpPr>
          <p:cNvPr id="7" name="6 CuadroTexto"/>
          <p:cNvSpPr txBox="1"/>
          <p:nvPr/>
        </p:nvSpPr>
        <p:spPr>
          <a:xfrm>
            <a:off x="714348" y="500042"/>
            <a:ext cx="8143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 smtClean="0"/>
              <a:t>CUANDO INICIAR TRATAMIENTO RETROVIRAL AGURO </a:t>
            </a:r>
            <a:endParaRPr lang="es-EC" sz="2000" b="1" dirty="0"/>
          </a:p>
        </p:txBody>
      </p:sp>
      <p:sp>
        <p:nvSpPr>
          <p:cNvPr id="8" name="7 Rectángulo"/>
          <p:cNvSpPr/>
          <p:nvPr/>
        </p:nvSpPr>
        <p:spPr>
          <a:xfrm>
            <a:off x="185228" y="5833194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200" dirty="0"/>
              <a:t>Lamotte Castillo José Antonio.</a:t>
            </a:r>
            <a:r>
              <a:rPr lang="es-EC" sz="1200" b="1" dirty="0"/>
              <a:t> </a:t>
            </a:r>
            <a:r>
              <a:rPr lang="es-EC" sz="1200" dirty="0"/>
              <a:t>Infección por VIH/sida en el mundo actual. MEDISAN. . [Internet].2014.[Citado 01/10/2015]; </a:t>
            </a:r>
            <a:r>
              <a:rPr lang="es-EC" sz="1200" dirty="0" smtClean="0"/>
              <a:t>21.</a:t>
            </a:r>
            <a:endParaRPr lang="es-EC" sz="1200" dirty="0"/>
          </a:p>
          <a:p>
            <a:r>
              <a:rPr lang="es-EC" sz="1200" dirty="0"/>
              <a:t>Disponible en:</a:t>
            </a:r>
          </a:p>
          <a:p>
            <a:r>
              <a:rPr lang="es-EC" sz="1200" u="sng" dirty="0">
                <a:hlinkClick r:id="rId2"/>
              </a:rPr>
              <a:t>http://scielo.sld.cu/scielo.php?pid=S1029-30192014000700015&amp;script=sci_arttext</a:t>
            </a:r>
            <a:r>
              <a:rPr lang="es-EC" sz="1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 smtClean="0">
                <a:solidFill>
                  <a:schemeClr val="tx1"/>
                </a:solidFill>
              </a:rPr>
              <a:t>OBJETIVO DE LOS RETROVIRALES </a:t>
            </a:r>
            <a:endParaRPr lang="es-EC" b="1" dirty="0">
              <a:solidFill>
                <a:schemeClr val="tx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Lograr una carga viral indetectable </a:t>
            </a:r>
          </a:p>
          <a:p>
            <a:pPr algn="just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Posibilitar la recuperación de los CD4 y funciones inmunes </a:t>
            </a:r>
          </a:p>
          <a:p>
            <a:pPr algn="just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Suprimir la replicación viral </a:t>
            </a:r>
          </a:p>
          <a:p>
            <a:pPr algn="just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Mejorar la calidad de vida paciente </a:t>
            </a:r>
            <a:endParaRPr lang="es-EC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51520" y="5733256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400" dirty="0"/>
              <a:t>Guía Clínica. Síndrome de Inmunodeficiencia Adquirida VIH/SIDA. Rev. Chil. Infect</a:t>
            </a:r>
            <a:r>
              <a:rPr lang="es-EC" sz="1400" dirty="0" smtClean="0"/>
              <a:t>. [</a:t>
            </a:r>
            <a:r>
              <a:rPr lang="es-EC" sz="1400" dirty="0"/>
              <a:t>Internet</a:t>
            </a:r>
            <a:r>
              <a:rPr lang="es-EC" sz="1400" dirty="0" smtClean="0"/>
              <a:t>]. 2009. [</a:t>
            </a:r>
            <a:r>
              <a:rPr lang="es-EC" sz="1400" dirty="0"/>
              <a:t>Actualizado en 2010</a:t>
            </a:r>
            <a:r>
              <a:rPr lang="es-EC" sz="1400" dirty="0" smtClean="0"/>
              <a:t>]. [</a:t>
            </a:r>
            <a:r>
              <a:rPr lang="es-EC" sz="1400" dirty="0"/>
              <a:t>Citado 01/10/2015];38</a:t>
            </a:r>
          </a:p>
          <a:p>
            <a:r>
              <a:rPr lang="es-EC" sz="1400" dirty="0"/>
              <a:t>Disponible en:</a:t>
            </a:r>
          </a:p>
          <a:p>
            <a:r>
              <a:rPr lang="es-EC" sz="1400" u="sng" dirty="0">
                <a:hlinkClick r:id="rId2"/>
              </a:rPr>
              <a:t>http://www.scielo.cl/scielo.php?script=sci_arttext&amp;pid=S0716-10182010000300013</a:t>
            </a:r>
            <a:r>
              <a:rPr lang="es-EC" sz="1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C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PRINCIPALES LIMITACIONES  DE LOS RETROVIRALES </a:t>
            </a:r>
            <a:endParaRPr lang="es-EC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12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Efectos colaterales.</a:t>
            </a:r>
          </a:p>
          <a:p>
            <a:pPr algn="just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Costos </a:t>
            </a:r>
          </a:p>
          <a:p>
            <a:pPr algn="just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Resistencia viral lo que ha hecho recomendar en guias anteriores la postergación del inicio de la terapia hasta la declinacion de los CD4.</a:t>
            </a:r>
          </a:p>
          <a:p>
            <a:pPr algn="just">
              <a:buFont typeface="Wingdings" pitchFamily="2" charset="2"/>
              <a:buChar char="q"/>
            </a:pPr>
            <a:endParaRPr lang="es-EC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51520" y="5733256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400" dirty="0"/>
              <a:t>Guía Clínica. Síndrome de Inmunodeficiencia Adquirida VIH/SIDA. Rev. Chil. Infect</a:t>
            </a:r>
            <a:r>
              <a:rPr lang="es-EC" sz="1400" dirty="0" smtClean="0"/>
              <a:t>. [</a:t>
            </a:r>
            <a:r>
              <a:rPr lang="es-EC" sz="1400" dirty="0"/>
              <a:t>Internet</a:t>
            </a:r>
            <a:r>
              <a:rPr lang="es-EC" sz="1400" dirty="0" smtClean="0"/>
              <a:t>]. 2009. [</a:t>
            </a:r>
            <a:r>
              <a:rPr lang="es-EC" sz="1400" dirty="0"/>
              <a:t>Actualizado en 2010</a:t>
            </a:r>
            <a:r>
              <a:rPr lang="es-EC" sz="1400" dirty="0" smtClean="0"/>
              <a:t>]. [</a:t>
            </a:r>
            <a:r>
              <a:rPr lang="es-EC" sz="1400" dirty="0"/>
              <a:t>Citado 01/10/2015];38</a:t>
            </a:r>
          </a:p>
          <a:p>
            <a:r>
              <a:rPr lang="es-EC" sz="1400" dirty="0"/>
              <a:t>Disponible en:</a:t>
            </a:r>
          </a:p>
          <a:p>
            <a:r>
              <a:rPr lang="es-EC" sz="1400" u="sng" dirty="0">
                <a:hlinkClick r:id="rId2"/>
              </a:rPr>
              <a:t>http://www.scielo.cl/scielo.php?script=sci_arttext&amp;pid=S0716-10182010000300013</a:t>
            </a:r>
            <a:r>
              <a:rPr lang="es-EC" sz="1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2800" b="1" dirty="0" smtClean="0">
                <a:solidFill>
                  <a:schemeClr val="tx1"/>
                </a:solidFill>
              </a:rPr>
              <a:t>VENTAJAS DE UN TRATAMEINTO PRECOZ </a:t>
            </a:r>
            <a:endParaRPr lang="es-EC" sz="2800" b="1" dirty="0">
              <a:solidFill>
                <a:schemeClr val="tx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13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88034"/>
          </a:xfrm>
        </p:spPr>
        <p:txBody>
          <a:bodyPr>
            <a:normAutofit/>
          </a:bodyPr>
          <a:lstStyle/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A corto plazo:</a:t>
            </a:r>
          </a:p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Retardar la progresión de la enfermedad.</a:t>
            </a:r>
          </a:p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Establecer un nivel de carga viral mas bajo.</a:t>
            </a:r>
          </a:p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Menor reclinación del recuento de los CD4</a:t>
            </a:r>
          </a:p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A largo plazo</a:t>
            </a:r>
          </a:p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Los beneficios no han sido probados </a:t>
            </a:r>
          </a:p>
          <a:p>
            <a:endParaRPr lang="es-EC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251520" y="5733256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400" dirty="0"/>
              <a:t>Guía Clínica. Síndrome de Inmunodeficiencia Adquirida VIH/SIDA. Rev. Chil. Infect</a:t>
            </a:r>
            <a:r>
              <a:rPr lang="es-EC" sz="1400" dirty="0" smtClean="0"/>
              <a:t>. [</a:t>
            </a:r>
            <a:r>
              <a:rPr lang="es-EC" sz="1400" dirty="0"/>
              <a:t>Internet</a:t>
            </a:r>
            <a:r>
              <a:rPr lang="es-EC" sz="1400" dirty="0" smtClean="0"/>
              <a:t>]. 2009. [</a:t>
            </a:r>
            <a:r>
              <a:rPr lang="es-EC" sz="1400" dirty="0"/>
              <a:t>Actualizado en 2010</a:t>
            </a:r>
            <a:r>
              <a:rPr lang="es-EC" sz="1400" dirty="0" smtClean="0"/>
              <a:t>]. [</a:t>
            </a:r>
            <a:r>
              <a:rPr lang="es-EC" sz="1400" dirty="0"/>
              <a:t>Citado 01/10/2015];38</a:t>
            </a:r>
          </a:p>
          <a:p>
            <a:r>
              <a:rPr lang="es-EC" sz="1400" dirty="0"/>
              <a:t>Disponible en:</a:t>
            </a:r>
          </a:p>
          <a:p>
            <a:r>
              <a:rPr lang="es-EC" sz="1400" u="sng" dirty="0">
                <a:hlinkClick r:id="rId2"/>
              </a:rPr>
              <a:t>http://www.scielo.cl/scielo.php?script=sci_arttext&amp;pid=S0716-10182010000300013</a:t>
            </a:r>
            <a:r>
              <a:rPr lang="es-EC" sz="1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s-EC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RESPONSABILIDAD DE PROFESIONAL SANITARIO EN LA INFECCIÓN AGUDA </a:t>
            </a:r>
            <a:endParaRPr lang="es-EC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14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Detección.</a:t>
            </a:r>
          </a:p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Prevención secundaria.</a:t>
            </a:r>
          </a:p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Iniciación de tratamiento retroviral si esta indicado de acuerdo a lo estudiado  </a:t>
            </a:r>
            <a:endParaRPr lang="es-EC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79512" y="6021288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200" dirty="0"/>
              <a:t>Cohen M.S.,Shaw G.M.McMichael A.J.,Haynes B. Infección aguda por VIH-1.IntraMed.[Internet].2012.[Citado 01/10/2015];2</a:t>
            </a:r>
          </a:p>
          <a:p>
            <a:r>
              <a:rPr lang="es-EC" sz="1200" dirty="0"/>
              <a:t>Disponible en:</a:t>
            </a:r>
          </a:p>
          <a:p>
            <a:r>
              <a:rPr lang="es-EC" sz="1200" u="sng" dirty="0">
                <a:hlinkClick r:id="rId2"/>
              </a:rPr>
              <a:t>http://www.intramed.net/contenidover.asp?contenidoID=71186</a:t>
            </a:r>
            <a:endParaRPr lang="es-EC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C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COMBINACIONES RETROVIRALES MAS ADECUADAS  </a:t>
            </a:r>
            <a:endParaRPr lang="es-EC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15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5750" indent="-285750" algn="just" hangingPunct="0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Un inhibidor de la retrotranscriptasa (no análogo) y 2 inhibidores de la retrotranscriptasa (nucleósidos análogos).</a:t>
            </a:r>
          </a:p>
          <a:p>
            <a:pPr marL="285750" indent="-285750" algn="just" hangingPunct="0">
              <a:buNone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 algn="just" hangingPunct="0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Un inhibidor de proteasas y 2 inhibidores de la retrotranscriptasa (nucleósidos análogos). </a:t>
            </a:r>
          </a:p>
          <a:p>
            <a:pPr>
              <a:buFont typeface="Wingdings" pitchFamily="2" charset="2"/>
              <a:buChar char="q"/>
            </a:pPr>
            <a:endParaRPr lang="es-EC" dirty="0"/>
          </a:p>
        </p:txBody>
      </p:sp>
      <p:sp>
        <p:nvSpPr>
          <p:cNvPr id="8" name="7 Rectángulo"/>
          <p:cNvSpPr/>
          <p:nvPr/>
        </p:nvSpPr>
        <p:spPr>
          <a:xfrm>
            <a:off x="185228" y="5833194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200" dirty="0"/>
              <a:t>Lamotte Castillo José Antonio.</a:t>
            </a:r>
            <a:r>
              <a:rPr lang="es-EC" sz="1200" b="1" dirty="0"/>
              <a:t> </a:t>
            </a:r>
            <a:r>
              <a:rPr lang="es-EC" sz="1200" dirty="0"/>
              <a:t>Infección por VIH/sida en el mundo actual. MEDISAN. . [Internet].2014.[Citado 01/10/2015]; </a:t>
            </a:r>
            <a:r>
              <a:rPr lang="es-EC" sz="1200" dirty="0" smtClean="0"/>
              <a:t>21.</a:t>
            </a:r>
            <a:endParaRPr lang="es-EC" sz="1200" dirty="0"/>
          </a:p>
          <a:p>
            <a:r>
              <a:rPr lang="es-EC" sz="1200" dirty="0"/>
              <a:t>Disponible en:</a:t>
            </a:r>
          </a:p>
          <a:p>
            <a:r>
              <a:rPr lang="es-EC" sz="1200" u="sng" dirty="0">
                <a:hlinkClick r:id="rId2"/>
              </a:rPr>
              <a:t>http://scielo.sld.cu/scielo.php?pid=S1029-30192014000700015&amp;script=sci_arttext</a:t>
            </a:r>
            <a:r>
              <a:rPr lang="es-EC" sz="1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CONCLUSION </a:t>
            </a:r>
            <a:endParaRPr lang="es-EC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16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503920" cy="5214974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q"/>
              <a:defRPr/>
            </a:pPr>
            <a:r>
              <a:rPr lang="es-EC" sz="3200" dirty="0" smtClean="0">
                <a:latin typeface="Arial" charset="0"/>
              </a:rPr>
              <a:t>Los estudios de cohortes evaluados sobre la utilidad del TAR en pacientes con infección por el VIH aguda o reciente no han mostrado beneficios clínicos ni inmunológicos fehacientes en relación a los pacientes no tratados algunos de ellos han constatado :</a:t>
            </a:r>
          </a:p>
          <a:p>
            <a:pPr>
              <a:defRPr/>
            </a:pPr>
            <a:r>
              <a:rPr lang="es-EC" sz="3200" dirty="0" smtClean="0">
                <a:latin typeface="Arial" charset="0"/>
              </a:rPr>
              <a:t>-Descenso del </a:t>
            </a:r>
            <a:r>
              <a:rPr lang="es-EC" sz="3200" i="1" dirty="0" smtClean="0">
                <a:latin typeface="Arial" charset="0"/>
              </a:rPr>
              <a:t>set point</a:t>
            </a:r>
            <a:r>
              <a:rPr lang="es-EC" sz="3200" dirty="0" smtClean="0">
                <a:latin typeface="Arial" charset="0"/>
              </a:rPr>
              <a:t> de la CVP </a:t>
            </a:r>
          </a:p>
          <a:p>
            <a:pPr>
              <a:defRPr/>
            </a:pPr>
            <a:r>
              <a:rPr lang="es-EC" sz="3200" dirty="0" smtClean="0">
                <a:latin typeface="Arial" charset="0"/>
              </a:rPr>
              <a:t>-Determinadas mejoras inmunológicas de escasa relevancia. </a:t>
            </a:r>
          </a:p>
          <a:p>
            <a:pPr>
              <a:buNone/>
            </a:pP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CONCLUSION </a:t>
            </a:r>
            <a:endParaRPr lang="es-EC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17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No se recomienda el inicio de TAR en la infección primaria en forma rutinaria (Nivel de evidencia DI). Sus principales limitaciones son:</a:t>
            </a:r>
          </a:p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-Efectos colaterales y la </a:t>
            </a:r>
          </a:p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-Aparición de resistencia viral,</a:t>
            </a:r>
            <a:endParaRPr lang="es-EC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RECOMENDACIONES </a:t>
            </a:r>
            <a:endParaRPr lang="es-EC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18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C" sz="2800" dirty="0" smtClean="0">
                <a:latin typeface="Arial" pitchFamily="34" charset="0"/>
                <a:cs typeface="Arial" pitchFamily="34" charset="0"/>
              </a:rPr>
              <a:t>Se recomienda la postergación del inicio de la terapia a menos que éstas cursen con afectación grave por sus principales limitaciones que son los efectos colaterales y la aparición de resistencia viral, costos beneficios.</a:t>
            </a:r>
          </a:p>
          <a:p>
            <a:pPr algn="just"/>
            <a:r>
              <a:rPr lang="es-EC" sz="2800" dirty="0" smtClean="0">
                <a:latin typeface="Arial" pitchFamily="34" charset="0"/>
                <a:cs typeface="Arial" pitchFamily="34" charset="0"/>
              </a:rPr>
              <a:t>En las recomendaciones terapéuticas más recientes de la International Antiviral Society de los EE. UU., se indica que los posibles beneficios para la salud pública e individual pueden justificar el tratamiento de pacientes con infección aguda por VIH, especialmente si son sintomáticos.</a:t>
            </a:r>
          </a:p>
          <a:p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260648"/>
            <a:ext cx="7272808" cy="854968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FUENTES BIBLIOGRAFICAS </a:t>
            </a:r>
            <a:endParaRPr lang="es-ES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19</a:t>
            </a:fld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503920" cy="4572000"/>
          </a:xfrm>
        </p:spPr>
        <p:txBody>
          <a:bodyPr>
            <a:noAutofit/>
          </a:bodyPr>
          <a:lstStyle/>
          <a:p>
            <a:pPr lvl="0"/>
            <a:r>
              <a:rPr lang="es-EC" sz="1400" dirty="0">
                <a:latin typeface="Arial" pitchFamily="34" charset="0"/>
                <a:cs typeface="Arial" pitchFamily="34" charset="0"/>
              </a:rPr>
              <a:t>Guía Clínica. Síndrome de Inmunodeficiencia Adquirida VIH/SIDA. Rev. Chil. Infect. [Internet].2009.[Actualizado en 2010].[Citado 01/10/2015];38</a:t>
            </a:r>
          </a:p>
          <a:p>
            <a:pPr marL="0" indent="0">
              <a:buNone/>
            </a:pPr>
            <a:r>
              <a:rPr lang="es-EC" sz="1400" dirty="0" smtClean="0">
                <a:latin typeface="Arial" pitchFamily="34" charset="0"/>
                <a:cs typeface="Arial" pitchFamily="34" charset="0"/>
              </a:rPr>
              <a:t>    Disponible 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en:</a:t>
            </a:r>
          </a:p>
          <a:p>
            <a:pPr marL="0" indent="0">
              <a:buNone/>
            </a:pPr>
            <a:r>
              <a:rPr lang="es-EC" sz="1400" u="sng" dirty="0" smtClean="0">
                <a:latin typeface="Arial" pitchFamily="34" charset="0"/>
                <a:cs typeface="Arial" pitchFamily="34" charset="0"/>
                <a:hlinkClick r:id="rId2"/>
              </a:rPr>
              <a:t>http</a:t>
            </a:r>
            <a:r>
              <a:rPr lang="es-EC" sz="1400" u="sng" dirty="0">
                <a:latin typeface="Arial" pitchFamily="34" charset="0"/>
                <a:cs typeface="Arial" pitchFamily="34" charset="0"/>
                <a:hlinkClick r:id="rId2"/>
              </a:rPr>
              <a:t>://www.scielo.cl/scielo.php?script=sci_arttext&amp;pid=S0716-10182010000300013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r>
              <a:rPr lang="es-EC" sz="1400" dirty="0">
                <a:latin typeface="Arial" pitchFamily="34" charset="0"/>
                <a:cs typeface="Arial" pitchFamily="34" charset="0"/>
              </a:rPr>
              <a:t>Cortés  Esteban.VIH: Infeccion aguda, pesquisa y manejo.</a:t>
            </a:r>
            <a:r>
              <a:rPr lang="es-EC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Rev. Med. </a:t>
            </a:r>
            <a:r>
              <a:rPr lang="es-EC" sz="1400" dirty="0" err="1">
                <a:latin typeface="Arial" pitchFamily="34" charset="0"/>
                <a:cs typeface="Arial" pitchFamily="34" charset="0"/>
              </a:rPr>
              <a:t>Clin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. Condes.[Internet].2014.[Citado 01/10/2015];6</a:t>
            </a:r>
          </a:p>
          <a:p>
            <a:pPr marL="0" indent="0">
              <a:buNone/>
            </a:pPr>
            <a:r>
              <a:rPr lang="es-EC" sz="1400" dirty="0" smtClean="0">
                <a:latin typeface="Arial" pitchFamily="34" charset="0"/>
                <a:cs typeface="Arial" pitchFamily="34" charset="0"/>
              </a:rPr>
              <a:t>     Disponible en: </a:t>
            </a:r>
            <a:r>
              <a:rPr lang="es-EC" sz="1400" u="sng" dirty="0" smtClean="0"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es-EC" sz="1400" u="sng" dirty="0">
                <a:latin typeface="Arial" pitchFamily="34" charset="0"/>
                <a:cs typeface="Arial" pitchFamily="34" charset="0"/>
                <a:hlinkClick r:id="rId3"/>
              </a:rPr>
              <a:t>://apps.elsevier.es/watermark/ctl_servlet?_f=10&amp;pident_articulo=90360675&amp;pident_usuario=0&amp;pcontactid=&amp;</a:t>
            </a:r>
            <a:r>
              <a:rPr lang="es-EC" sz="1400" u="sng" dirty="0" smtClean="0">
                <a:latin typeface="Arial" pitchFamily="34" charset="0"/>
                <a:cs typeface="Arial" pitchFamily="34" charset="0"/>
                <a:hlinkClick r:id="rId3"/>
              </a:rPr>
              <a:t>pident_revista=202&amp;ty=0&amp;accion=L&amp;origen=zonadelectura&amp;web=www.elsevier.es&amp;lan=es&amp;fichero=202v25n03a90360675pdf001.pdf</a:t>
            </a:r>
            <a:endParaRPr lang="es-EC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C" sz="1400" dirty="0">
                <a:latin typeface="Arial" pitchFamily="34" charset="0"/>
                <a:cs typeface="Arial" pitchFamily="34" charset="0"/>
              </a:rPr>
              <a:t>Muñoz Pérez Miguel Ángel, Camacho Francisco. Actualización en el tratamiento de la infección VIH Interés para el dermatólogo. Actas </a:t>
            </a:r>
            <a:r>
              <a:rPr lang="es-EC" sz="1400" dirty="0" err="1">
                <a:latin typeface="Arial" pitchFamily="34" charset="0"/>
                <a:cs typeface="Arial" pitchFamily="34" charset="0"/>
              </a:rPr>
              <a:t>Dermosifiliogr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. [Internet].2000.[Actualizado en 2012].[Citado 01/10/2015];8</a:t>
            </a:r>
          </a:p>
          <a:p>
            <a:pPr marL="0" indent="0">
              <a:buNone/>
            </a:pPr>
            <a:r>
              <a:rPr lang="es-EC" sz="1400" dirty="0">
                <a:latin typeface="Arial" pitchFamily="34" charset="0"/>
                <a:cs typeface="Arial" pitchFamily="34" charset="0"/>
              </a:rPr>
              <a:t>       Disponible en:</a:t>
            </a:r>
          </a:p>
          <a:p>
            <a:pPr marL="0" indent="0">
              <a:buNone/>
            </a:pPr>
            <a:r>
              <a:rPr lang="es-EC" sz="1400" dirty="0">
                <a:latin typeface="Arial" pitchFamily="34" charset="0"/>
                <a:cs typeface="Arial" pitchFamily="34" charset="0"/>
                <a:hlinkClick r:id="rId4"/>
              </a:rPr>
              <a:t>http://www.actasdermo.org/es/actualizacion-el-tratamiento-infeccion-vih-/articulo/10021597/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r>
              <a:rPr lang="es-EC" sz="1400" dirty="0" err="1">
                <a:latin typeface="Arial" pitchFamily="34" charset="0"/>
                <a:cs typeface="Arial" pitchFamily="34" charset="0"/>
              </a:rPr>
              <a:t>Miróa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  José M., </a:t>
            </a:r>
            <a:r>
              <a:rPr lang="es-EC" sz="1400" dirty="0" err="1">
                <a:latin typeface="Arial" pitchFamily="34" charset="0"/>
                <a:cs typeface="Arial" pitchFamily="34" charset="0"/>
              </a:rPr>
              <a:t>Manzardoa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 Christian, </a:t>
            </a:r>
            <a:r>
              <a:rPr lang="es-EC" sz="1400" dirty="0" err="1">
                <a:latin typeface="Arial" pitchFamily="34" charset="0"/>
                <a:cs typeface="Arial" pitchFamily="34" charset="0"/>
              </a:rPr>
              <a:t>Zamoraa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 Laura, </a:t>
            </a:r>
            <a:r>
              <a:rPr lang="es-EC" sz="1400" dirty="0" err="1">
                <a:latin typeface="Arial" pitchFamily="34" charset="0"/>
                <a:cs typeface="Arial" pitchFamily="34" charset="0"/>
              </a:rPr>
              <a:t>Pumarolab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 Tomas, </a:t>
            </a:r>
            <a:r>
              <a:rPr lang="es-EC" sz="1400" dirty="0" err="1">
                <a:latin typeface="Arial" pitchFamily="34" charset="0"/>
                <a:cs typeface="Arial" pitchFamily="34" charset="0"/>
              </a:rPr>
              <a:t>Herrerasc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s-EC" sz="1400" dirty="0" err="1">
                <a:latin typeface="Arial" pitchFamily="34" charset="0"/>
                <a:cs typeface="Arial" pitchFamily="34" charset="0"/>
              </a:rPr>
              <a:t>Zoe,Gallart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 Teresa. Manejo clínico de la infección aguda y crónica por el virus de la inmunodeficiencia humana antes del inicio del tratamiento antirretroviral. </a:t>
            </a:r>
            <a:r>
              <a:rPr lang="es-EC" sz="1400" dirty="0" err="1">
                <a:latin typeface="Arial" pitchFamily="34" charset="0"/>
                <a:cs typeface="Arial" pitchFamily="34" charset="0"/>
              </a:rPr>
              <a:t>Enferm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. </a:t>
            </a:r>
            <a:r>
              <a:rPr lang="es-EC" sz="1400" dirty="0" err="1">
                <a:latin typeface="Arial" pitchFamily="34" charset="0"/>
                <a:cs typeface="Arial" pitchFamily="34" charset="0"/>
              </a:rPr>
              <a:t>Infecc.Microbiol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. </a:t>
            </a:r>
            <a:r>
              <a:rPr lang="es-EC" sz="1400" dirty="0" err="1">
                <a:latin typeface="Arial" pitchFamily="34" charset="0"/>
                <a:cs typeface="Arial" pitchFamily="34" charset="0"/>
              </a:rPr>
              <a:t>Clin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. [Internet].2011. [Citado 01/10/2015]; 14</a:t>
            </a:r>
          </a:p>
          <a:p>
            <a:pPr marL="0" indent="0">
              <a:buNone/>
            </a:pPr>
            <a:r>
              <a:rPr lang="es-EC" sz="1400" dirty="0">
                <a:latin typeface="Arial" pitchFamily="34" charset="0"/>
                <a:cs typeface="Arial" pitchFamily="34" charset="0"/>
              </a:rPr>
              <a:t>       Disponible en:</a:t>
            </a:r>
          </a:p>
          <a:p>
            <a:pPr marL="0" indent="0">
              <a:buNone/>
            </a:pPr>
            <a:r>
              <a:rPr lang="es-EC" sz="1400" dirty="0">
                <a:latin typeface="Arial" pitchFamily="34" charset="0"/>
                <a:cs typeface="Arial" pitchFamily="34" charset="0"/>
                <a:hlinkClick r:id="rId5"/>
              </a:rPr>
              <a:t>http://www.elsevier.es/es-revista-enfermedades-infecciosas-microbiologia-clinica-28-articulo-manejo-clinico-infeccion-aguda-cronica-90053444</a:t>
            </a:r>
            <a:r>
              <a:rPr lang="es-EC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es-EC" sz="2000" dirty="0"/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La pandemia del VIH continua en aumento se han reportado 1,6 millones de personas en la actualidad y la mortalidad va en aumento.</a:t>
            </a:r>
          </a:p>
          <a:p>
            <a:pPr algn="just"/>
            <a:r>
              <a:rPr lang="es-EC" sz="3200" dirty="0" smtClean="0">
                <a:latin typeface="Arial" pitchFamily="34" charset="0"/>
                <a:cs typeface="Arial" pitchFamily="34" charset="0"/>
              </a:rPr>
              <a:t>La vía de transmisión mas eficiente para el contagio en la vía endovenosa y la principal via de transmisión en el mundo es la sexual. En america latina se observa un predominio hombre:mujer de 3:1 </a:t>
            </a:r>
            <a:endParaRPr lang="es-EC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51520" y="5733256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400" dirty="0"/>
              <a:t>Guía Clínica. Síndrome de Inmunodeficiencia Adquirida VIH/SIDA. Rev. Chil. Infect</a:t>
            </a:r>
            <a:r>
              <a:rPr lang="es-EC" sz="1400" dirty="0" smtClean="0"/>
              <a:t>. [</a:t>
            </a:r>
            <a:r>
              <a:rPr lang="es-EC" sz="1400" dirty="0"/>
              <a:t>Internet</a:t>
            </a:r>
            <a:r>
              <a:rPr lang="es-EC" sz="1400" dirty="0" smtClean="0"/>
              <a:t>]. 2009. [</a:t>
            </a:r>
            <a:r>
              <a:rPr lang="es-EC" sz="1400" dirty="0"/>
              <a:t>Actualizado en 2010</a:t>
            </a:r>
            <a:r>
              <a:rPr lang="es-EC" sz="1400" dirty="0" smtClean="0"/>
              <a:t>]. [</a:t>
            </a:r>
            <a:r>
              <a:rPr lang="es-EC" sz="1400" dirty="0"/>
              <a:t>Citado 01/10/2015];38</a:t>
            </a:r>
          </a:p>
          <a:p>
            <a:r>
              <a:rPr lang="es-EC" sz="1400" dirty="0"/>
              <a:t>Disponible en:</a:t>
            </a:r>
          </a:p>
          <a:p>
            <a:r>
              <a:rPr lang="es-EC" sz="1400" u="sng" dirty="0">
                <a:hlinkClick r:id="rId2"/>
              </a:rPr>
              <a:t>http://www.scielo.cl/scielo.php?script=sci_arttext&amp;pid=S0716-10182010000300013</a:t>
            </a:r>
            <a:r>
              <a:rPr lang="es-EC" sz="1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20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C" sz="2900" dirty="0">
                <a:latin typeface="Arial" pitchFamily="34" charset="0"/>
                <a:cs typeface="Arial" pitchFamily="34" charset="0"/>
              </a:rPr>
              <a:t>Lamotte Castillo José Antonio. Infección por VIH/sida en el mundo actual. MEDISAN. . [Internet].2014.[Citado 01/10/2015]; 21</a:t>
            </a:r>
          </a:p>
          <a:p>
            <a:r>
              <a:rPr lang="es-EC" sz="2900" dirty="0">
                <a:latin typeface="Arial" pitchFamily="34" charset="0"/>
                <a:cs typeface="Arial" pitchFamily="34" charset="0"/>
              </a:rPr>
              <a:t>       Disponible en:</a:t>
            </a:r>
          </a:p>
          <a:p>
            <a:r>
              <a:rPr lang="es-EC" sz="2900" dirty="0">
                <a:latin typeface="Arial" pitchFamily="34" charset="0"/>
                <a:cs typeface="Arial" pitchFamily="34" charset="0"/>
                <a:hlinkClick r:id="rId2"/>
              </a:rPr>
              <a:t>http://scielo.sld.cu/scielo.php?pid=S1029-30192014000700015&amp;script=sci_arttext</a:t>
            </a:r>
            <a:r>
              <a:rPr lang="es-EC" sz="29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EC" sz="2900" dirty="0">
                <a:latin typeface="Arial" pitchFamily="34" charset="0"/>
                <a:cs typeface="Arial" pitchFamily="34" charset="0"/>
              </a:rPr>
              <a:t>Lozano Fernando, Domingo Pere. Tratamiento antirretroviral de la infección por el VIH. </a:t>
            </a:r>
            <a:r>
              <a:rPr lang="es-EC" sz="2900" dirty="0" err="1">
                <a:latin typeface="Arial" pitchFamily="34" charset="0"/>
                <a:cs typeface="Arial" pitchFamily="34" charset="0"/>
              </a:rPr>
              <a:t>Enferm</a:t>
            </a:r>
            <a:r>
              <a:rPr lang="es-EC" sz="2900" dirty="0">
                <a:latin typeface="Arial" pitchFamily="34" charset="0"/>
                <a:cs typeface="Arial" pitchFamily="34" charset="0"/>
              </a:rPr>
              <a:t>. </a:t>
            </a:r>
            <a:r>
              <a:rPr lang="es-EC" sz="2900" dirty="0" err="1">
                <a:latin typeface="Arial" pitchFamily="34" charset="0"/>
                <a:cs typeface="Arial" pitchFamily="34" charset="0"/>
              </a:rPr>
              <a:t>Infecc.Microbiol</a:t>
            </a:r>
            <a:r>
              <a:rPr lang="es-EC" sz="2900" dirty="0">
                <a:latin typeface="Arial" pitchFamily="34" charset="0"/>
                <a:cs typeface="Arial" pitchFamily="34" charset="0"/>
              </a:rPr>
              <a:t>. </a:t>
            </a:r>
            <a:r>
              <a:rPr lang="es-EC" sz="2900" dirty="0" err="1">
                <a:latin typeface="Arial" pitchFamily="34" charset="0"/>
                <a:cs typeface="Arial" pitchFamily="34" charset="0"/>
              </a:rPr>
              <a:t>Clin</a:t>
            </a:r>
            <a:r>
              <a:rPr lang="es-EC" sz="2900" dirty="0">
                <a:latin typeface="Arial" pitchFamily="34" charset="0"/>
                <a:cs typeface="Arial" pitchFamily="34" charset="0"/>
              </a:rPr>
              <a:t>. [Internet].2011.[Citado 01/10/2015]; 11.</a:t>
            </a:r>
          </a:p>
          <a:p>
            <a:r>
              <a:rPr lang="es-EC" sz="2900" dirty="0">
                <a:latin typeface="Arial" pitchFamily="34" charset="0"/>
                <a:cs typeface="Arial" pitchFamily="34" charset="0"/>
              </a:rPr>
              <a:t>       Disponible en:</a:t>
            </a:r>
          </a:p>
          <a:p>
            <a:r>
              <a:rPr lang="es-EC" sz="2900" dirty="0">
                <a:latin typeface="Arial" pitchFamily="34" charset="0"/>
                <a:cs typeface="Arial" pitchFamily="34" charset="0"/>
                <a:hlinkClick r:id="rId3"/>
              </a:rPr>
              <a:t> http://www.elsevier.es/es-revista-enfermedades-infecciosas-microbiologia-clinica-28-articulo-tratamiento-antirretroviral-infeccion-por-el-90021249</a:t>
            </a:r>
            <a:r>
              <a:rPr lang="es-EC" sz="29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EC" sz="2900" dirty="0">
                <a:latin typeface="Arial" pitchFamily="34" charset="0"/>
                <a:cs typeface="Arial" pitchFamily="34" charset="0"/>
              </a:rPr>
              <a:t>Cohen M.S.,Shaw G.M.McMichael A.J.,Haynes B. Infección aguda por VIH-1.IntraMed.[Internet].2012.[Citado 01/10/2015];2</a:t>
            </a:r>
          </a:p>
          <a:p>
            <a:r>
              <a:rPr lang="es-EC" sz="2900" dirty="0">
                <a:latin typeface="Arial" pitchFamily="34" charset="0"/>
                <a:cs typeface="Arial" pitchFamily="34" charset="0"/>
              </a:rPr>
              <a:t>        Disponible en:</a:t>
            </a:r>
          </a:p>
          <a:p>
            <a:r>
              <a:rPr lang="es-EC" sz="2900" dirty="0">
                <a:latin typeface="Arial" pitchFamily="34" charset="0"/>
                <a:cs typeface="Arial" pitchFamily="34" charset="0"/>
                <a:hlinkClick r:id="rId4"/>
              </a:rPr>
              <a:t>http://www.intramed.net/contenidover.asp?contenidoID=71186</a:t>
            </a:r>
            <a:endParaRPr lang="es-EC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C" sz="2800" dirty="0"/>
              <a:t> 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12388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Se define como:</a:t>
            </a:r>
          </a:p>
          <a:p>
            <a:r>
              <a:rPr lang="es-EC" sz="3200" dirty="0" smtClean="0">
                <a:latin typeface="Arial" pitchFamily="34" charset="0"/>
                <a:cs typeface="Arial" pitchFamily="34" charset="0"/>
              </a:rPr>
              <a:t>Intensa replicación viral con nivel altos de ARN viral.</a:t>
            </a:r>
          </a:p>
          <a:p>
            <a:r>
              <a:rPr lang="es-EC" sz="3200" dirty="0" smtClean="0">
                <a:latin typeface="Arial" pitchFamily="34" charset="0"/>
                <a:cs typeface="Arial" pitchFamily="34" charset="0"/>
              </a:rPr>
              <a:t>Descenso progresivo de CD4 </a:t>
            </a:r>
          </a:p>
          <a:p>
            <a:r>
              <a:rPr lang="es-EC" sz="3200" dirty="0" smtClean="0">
                <a:latin typeface="Arial" pitchFamily="34" charset="0"/>
                <a:cs typeface="Arial" pitchFamily="34" charset="0"/>
              </a:rPr>
              <a:t>Plasma libre de anticuerpos </a:t>
            </a:r>
          </a:p>
          <a:p>
            <a:r>
              <a:rPr lang="es-EC" sz="3200" dirty="0" smtClean="0">
                <a:latin typeface="Arial" pitchFamily="34" charset="0"/>
                <a:cs typeface="Arial" pitchFamily="34" charset="0"/>
              </a:rPr>
              <a:t>Test de Elisa negativo y /o wester blot negativo o indeterminado </a:t>
            </a:r>
          </a:p>
          <a:p>
            <a:endParaRPr lang="es-EC" dirty="0"/>
          </a:p>
        </p:txBody>
      </p:sp>
      <p:sp>
        <p:nvSpPr>
          <p:cNvPr id="8" name="7 CuadroTexto"/>
          <p:cNvSpPr txBox="1"/>
          <p:nvPr/>
        </p:nvSpPr>
        <p:spPr>
          <a:xfrm>
            <a:off x="571472" y="357166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/>
              <a:t>INFECCION AGUDA  </a:t>
            </a:r>
            <a:endParaRPr lang="es-EC" sz="2400" b="1" dirty="0"/>
          </a:p>
        </p:txBody>
      </p:sp>
      <p:sp>
        <p:nvSpPr>
          <p:cNvPr id="2" name="1 Rectángulo"/>
          <p:cNvSpPr/>
          <p:nvPr/>
        </p:nvSpPr>
        <p:spPr>
          <a:xfrm>
            <a:off x="179512" y="5877272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200" dirty="0"/>
              <a:t>Cortés  Esteban.VIH: Infeccion aguda, pesquisa y manejo.</a:t>
            </a:r>
            <a:r>
              <a:rPr lang="es-EC" sz="1200" b="1" dirty="0"/>
              <a:t> </a:t>
            </a:r>
            <a:r>
              <a:rPr lang="es-EC" sz="1200" dirty="0"/>
              <a:t>Rev. Med. </a:t>
            </a:r>
            <a:r>
              <a:rPr lang="es-EC" sz="1200" dirty="0" err="1"/>
              <a:t>Clin</a:t>
            </a:r>
            <a:r>
              <a:rPr lang="es-EC" sz="1200" dirty="0"/>
              <a:t>. Condes.[Internet].2014.[Citado 01/10/2015];6</a:t>
            </a:r>
          </a:p>
          <a:p>
            <a:r>
              <a:rPr lang="es-EC" sz="1200" dirty="0"/>
              <a:t>Disponible en:</a:t>
            </a:r>
          </a:p>
          <a:p>
            <a:r>
              <a:rPr lang="es-EC" sz="1200" u="sng" dirty="0">
                <a:hlinkClick r:id="rId2"/>
              </a:rPr>
              <a:t>http://apps.elsevier.es/watermark/ctl_servlet?_f=10&amp;pident_articulo=90360675&amp;pident_usuario=0&amp;pcontactid=&amp;pident_revista=202&amp;ty=0&amp;accion=L&amp;origen=zonadelectura&amp;web=www.elsevier.es&amp;lan=es&amp;fichero=202v25n03a90360675pdf001.pdf</a:t>
            </a:r>
            <a:endParaRPr lang="es-EC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EC" dirty="0" smtClean="0"/>
          </a:p>
          <a:p>
            <a:pPr algn="just">
              <a:buFont typeface="Wingdings" pitchFamily="2" charset="2"/>
              <a:buChar char="q"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Se conoce así a las manifestaciones clínicas dadas en un periodo de dos a seis semanas de haber contraido en virus.  </a:t>
            </a:r>
            <a:endParaRPr lang="es-EC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71472" y="428604"/>
            <a:ext cx="80010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b="1" dirty="0" smtClean="0"/>
              <a:t>SINDROME RETROVIRAL AGUDO</a:t>
            </a:r>
            <a:r>
              <a:rPr lang="es-EC" dirty="0" smtClean="0"/>
              <a:t> </a:t>
            </a:r>
          </a:p>
          <a:p>
            <a:endParaRPr lang="es-EC" dirty="0"/>
          </a:p>
        </p:txBody>
      </p:sp>
      <p:sp>
        <p:nvSpPr>
          <p:cNvPr id="9" name="8 Rectángulo"/>
          <p:cNvSpPr/>
          <p:nvPr/>
        </p:nvSpPr>
        <p:spPr>
          <a:xfrm>
            <a:off x="215516" y="5734452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400" dirty="0"/>
              <a:t>Guía Clínica. Síndrome de Inmunodeficiencia Adquirida VIH/SIDA. Rev. Chil. Infect</a:t>
            </a:r>
            <a:r>
              <a:rPr lang="es-EC" sz="1400" dirty="0" smtClean="0"/>
              <a:t>. [</a:t>
            </a:r>
            <a:r>
              <a:rPr lang="es-EC" sz="1400" dirty="0"/>
              <a:t>Internet</a:t>
            </a:r>
            <a:r>
              <a:rPr lang="es-EC" sz="1400" dirty="0" smtClean="0"/>
              <a:t>]. 2009. [</a:t>
            </a:r>
            <a:r>
              <a:rPr lang="es-EC" sz="1400" dirty="0"/>
              <a:t>Actualizado en 2010</a:t>
            </a:r>
            <a:r>
              <a:rPr lang="es-EC" sz="1400" dirty="0" smtClean="0"/>
              <a:t>]. [</a:t>
            </a:r>
            <a:r>
              <a:rPr lang="es-EC" sz="1400" dirty="0"/>
              <a:t>Citado 01/10/2015];38</a:t>
            </a:r>
          </a:p>
          <a:p>
            <a:r>
              <a:rPr lang="es-EC" sz="1400" dirty="0"/>
              <a:t>Disponible en:</a:t>
            </a:r>
          </a:p>
          <a:p>
            <a:r>
              <a:rPr lang="es-EC" sz="1400" u="sng" dirty="0">
                <a:hlinkClick r:id="rId2"/>
              </a:rPr>
              <a:t>http://www.scielo.cl/scielo.php?script=sci_arttext&amp;pid=S0716-10182010000300013</a:t>
            </a:r>
            <a:r>
              <a:rPr lang="es-EC" sz="1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34400" cy="500066"/>
          </a:xfrm>
        </p:spPr>
        <p:txBody>
          <a:bodyPr>
            <a:noAutofit/>
          </a:bodyPr>
          <a:lstStyle/>
          <a:p>
            <a:r>
              <a:rPr lang="es-EC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SINDROME RETROVIRAL AGUDO</a:t>
            </a:r>
            <a:r>
              <a:rPr lang="es-EC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s-EC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s-EC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5</a:t>
            </a:fld>
            <a:endParaRPr lang="es-ES" dirty="0"/>
          </a:p>
        </p:txBody>
      </p:sp>
      <p:pic>
        <p:nvPicPr>
          <p:cNvPr id="7" name="6 Marcador de contenido"/>
          <p:cNvPicPr>
            <a:picLocks noGrp="1"/>
          </p:cNvPicPr>
          <p:nvPr>
            <p:ph sz="quarter" idx="1"/>
          </p:nvPr>
        </p:nvPicPr>
        <p:blipFill>
          <a:blip r:embed="rId2"/>
          <a:srcRect l="51236" t="12955" r="10325" b="14170"/>
          <a:stretch>
            <a:fillRect/>
          </a:stretch>
        </p:blipFill>
        <p:spPr bwMode="auto">
          <a:xfrm>
            <a:off x="2699793" y="1527175"/>
            <a:ext cx="3888432" cy="4062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79512" y="5877272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200" dirty="0"/>
              <a:t>Cortés  Esteban.VIH: Infeccion aguda, pesquisa y manejo.</a:t>
            </a:r>
            <a:r>
              <a:rPr lang="es-EC" sz="1200" b="1" dirty="0"/>
              <a:t> </a:t>
            </a:r>
            <a:r>
              <a:rPr lang="es-EC" sz="1200" dirty="0"/>
              <a:t>Rev. Med. </a:t>
            </a:r>
            <a:r>
              <a:rPr lang="es-EC" sz="1200" dirty="0" err="1"/>
              <a:t>Clin</a:t>
            </a:r>
            <a:r>
              <a:rPr lang="es-EC" sz="1200" dirty="0"/>
              <a:t>. Condes.[Internet].2014.[Citado 01/10/2015];6</a:t>
            </a:r>
          </a:p>
          <a:p>
            <a:r>
              <a:rPr lang="es-EC" sz="1200" dirty="0"/>
              <a:t>Disponible en:</a:t>
            </a:r>
          </a:p>
          <a:p>
            <a:r>
              <a:rPr lang="es-EC" sz="1200" u="sng" dirty="0">
                <a:hlinkClick r:id="rId3"/>
              </a:rPr>
              <a:t>http://apps.elsevier.es/watermark/ctl_servlet?_f=10&amp;pident_articulo=90360675&amp;pident_usuario=0&amp;pcontactid=&amp;pident_revista=202&amp;ty=0&amp;accion=L&amp;origen=zonadelectura&amp;web=www.elsevier.es&amp;lan=es&amp;fichero=202v25n03a90360675pdf001.pdf</a:t>
            </a:r>
            <a:endParaRPr lang="es-EC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 smtClean="0">
                <a:solidFill>
                  <a:schemeClr val="tx1"/>
                </a:solidFill>
              </a:rPr>
              <a:t>CLACIFICACION DE CDC </a:t>
            </a:r>
            <a:endParaRPr lang="es-EC" b="1" dirty="0">
              <a:solidFill>
                <a:schemeClr val="tx1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6</a:t>
            </a:fld>
            <a:endParaRPr lang="es-ES" dirty="0"/>
          </a:p>
        </p:txBody>
      </p:sp>
      <p:pic>
        <p:nvPicPr>
          <p:cNvPr id="7" name="6 Marcador de contenido"/>
          <p:cNvPicPr>
            <a:picLocks noGrp="1"/>
          </p:cNvPicPr>
          <p:nvPr>
            <p:ph sz="quarter" idx="1"/>
          </p:nvPr>
        </p:nvPicPr>
        <p:blipFill>
          <a:blip r:embed="rId2"/>
          <a:srcRect l="23040" t="17814" r="22922" b="53053"/>
          <a:stretch>
            <a:fillRect/>
          </a:stretch>
        </p:blipFill>
        <p:spPr bwMode="auto">
          <a:xfrm>
            <a:off x="785786" y="2071678"/>
            <a:ext cx="7358113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185228" y="5833194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200" dirty="0"/>
              <a:t>Lamotte Castillo José Antonio.</a:t>
            </a:r>
            <a:r>
              <a:rPr lang="es-EC" sz="1200" b="1" dirty="0"/>
              <a:t> </a:t>
            </a:r>
            <a:r>
              <a:rPr lang="es-EC" sz="1200" dirty="0"/>
              <a:t>Infección por VIH/sida en el mundo actual. MEDISAN. . [Internet].2014.[Citado 01/10/2015]; </a:t>
            </a:r>
            <a:r>
              <a:rPr lang="es-EC" sz="1200" dirty="0" smtClean="0"/>
              <a:t>21.</a:t>
            </a:r>
            <a:endParaRPr lang="es-EC" sz="1200" dirty="0"/>
          </a:p>
          <a:p>
            <a:r>
              <a:rPr lang="es-EC" sz="1200" dirty="0"/>
              <a:t>Disponible en:</a:t>
            </a:r>
          </a:p>
          <a:p>
            <a:r>
              <a:rPr lang="es-EC" sz="1200" u="sng" dirty="0">
                <a:hlinkClick r:id="rId3"/>
              </a:rPr>
              <a:t>http://scielo.sld.cu/scielo.php?pid=S1029-30192014000700015&amp;script=sci_arttext</a:t>
            </a:r>
            <a:r>
              <a:rPr lang="es-EC" sz="1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7</a:t>
            </a:fld>
            <a:endParaRPr lang="es-ES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 l="11719" t="9765" r="9765" b="6250"/>
          <a:stretch>
            <a:fillRect/>
          </a:stretch>
        </p:blipFill>
        <p:spPr bwMode="auto">
          <a:xfrm>
            <a:off x="683568" y="1357298"/>
            <a:ext cx="7992888" cy="430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179512" y="5877272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1200" dirty="0"/>
              <a:t>Cortés  Esteban.VIH: Infeccion aguda, pesquisa y manejo.</a:t>
            </a:r>
            <a:r>
              <a:rPr lang="es-EC" sz="1200" b="1" dirty="0"/>
              <a:t> </a:t>
            </a:r>
            <a:r>
              <a:rPr lang="es-EC" sz="1200" dirty="0"/>
              <a:t>Rev. Med. </a:t>
            </a:r>
            <a:r>
              <a:rPr lang="es-EC" sz="1200" dirty="0" err="1"/>
              <a:t>Clin</a:t>
            </a:r>
            <a:r>
              <a:rPr lang="es-EC" sz="1200" dirty="0"/>
              <a:t>. Condes.[Internet].2014.[Citado 01/10/2015];6</a:t>
            </a:r>
          </a:p>
          <a:p>
            <a:r>
              <a:rPr lang="es-EC" sz="1200" dirty="0"/>
              <a:t>Disponible en:</a:t>
            </a:r>
          </a:p>
          <a:p>
            <a:r>
              <a:rPr lang="es-EC" sz="1200" u="sng" dirty="0">
                <a:hlinkClick r:id="rId3"/>
              </a:rPr>
              <a:t>http://apps.elsevier.es/watermark/ctl_servlet?_f=10&amp;pident_articulo=90360675&amp;pident_usuario=0&amp;pcontactid=&amp;pident_revista=202&amp;ty=0&amp;accion=L&amp;origen=zonadelectura&amp;web=www.elsevier.es&amp;lan=es&amp;fichero=202v25n03a90360675pdf001.pdf</a:t>
            </a:r>
            <a:endParaRPr lang="es-EC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1"/>
          </p:nvPr>
        </p:nvSpPr>
        <p:spPr>
          <a:xfrm>
            <a:off x="285720" y="1556792"/>
            <a:ext cx="85565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q"/>
              <a:defRPr/>
            </a:pPr>
            <a:r>
              <a:rPr lang="es-EC" sz="2800" dirty="0" smtClean="0">
                <a:latin typeface="Arial" pitchFamily="34" charset="0"/>
                <a:cs typeface="Arial" pitchFamily="34" charset="0"/>
              </a:rPr>
              <a:t>La decisión de iniciar tratamiento retroviral se basa en cinco elementos:</a:t>
            </a:r>
          </a:p>
          <a:p>
            <a:pPr marL="457200" indent="-457200" algn="just">
              <a:buNone/>
              <a:defRPr/>
            </a:pPr>
            <a:r>
              <a:rPr lang="es-EC" sz="2800" dirty="0" smtClean="0">
                <a:latin typeface="Arial" pitchFamily="34" charset="0"/>
                <a:cs typeface="Arial" pitchFamily="34" charset="0"/>
              </a:rPr>
              <a:t>1.-La presencia de la sintomatología de VIH1,2 </a:t>
            </a:r>
          </a:p>
          <a:p>
            <a:pPr marL="457200" indent="-457200" algn="just">
              <a:buNone/>
              <a:defRPr/>
            </a:pPr>
            <a:r>
              <a:rPr lang="es-EC" sz="2800" dirty="0" smtClean="0">
                <a:latin typeface="Arial" pitchFamily="34" charset="0"/>
                <a:cs typeface="Arial" pitchFamily="34" charset="0"/>
              </a:rPr>
              <a:t>2.-El recuento de linfocitos CD4 </a:t>
            </a:r>
          </a:p>
          <a:p>
            <a:pPr marL="457200" indent="-457200" algn="just">
              <a:buNone/>
              <a:defRPr/>
            </a:pPr>
            <a:r>
              <a:rPr lang="es-EC" sz="2800" dirty="0" smtClean="0">
                <a:latin typeface="Arial" pitchFamily="34" charset="0"/>
                <a:cs typeface="Arial" pitchFamily="34" charset="0"/>
              </a:rPr>
              <a:t>3.-La Carga viral de ARN del VIH 1,2 </a:t>
            </a:r>
          </a:p>
          <a:p>
            <a:pPr marL="457200" indent="-457200" algn="just">
              <a:buNone/>
              <a:defRPr/>
            </a:pPr>
            <a:r>
              <a:rPr lang="es-EC" sz="2800" dirty="0" smtClean="0">
                <a:latin typeface="Arial" pitchFamily="34" charset="0"/>
                <a:cs typeface="Arial" pitchFamily="34" charset="0"/>
              </a:rPr>
              <a:t>4.-La presencia de la comorbilidad </a:t>
            </a:r>
          </a:p>
          <a:p>
            <a:pPr marL="457200" indent="-457200" algn="just">
              <a:buNone/>
              <a:defRPr/>
            </a:pPr>
            <a:r>
              <a:rPr lang="es-EC" sz="2800" dirty="0" smtClean="0">
                <a:latin typeface="Arial" pitchFamily="34" charset="0"/>
                <a:cs typeface="Arial" pitchFamily="34" charset="0"/>
              </a:rPr>
              <a:t>5.-El riego de la transmisión de la infección por VIH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85720" y="285728"/>
            <a:ext cx="8643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C" sz="2400" b="1" dirty="0" smtClean="0"/>
              <a:t>INICIAR  TERAPIA ANTIRETROVIRAL EN LA PRIMO INFECCIÓN </a:t>
            </a:r>
            <a:endParaRPr lang="es-EC" sz="2400" b="1" dirty="0"/>
          </a:p>
        </p:txBody>
      </p:sp>
      <p:sp>
        <p:nvSpPr>
          <p:cNvPr id="2" name="1 Rectángulo"/>
          <p:cNvSpPr/>
          <p:nvPr/>
        </p:nvSpPr>
        <p:spPr>
          <a:xfrm>
            <a:off x="196612" y="5851173"/>
            <a:ext cx="882221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C" sz="1000" dirty="0" err="1"/>
              <a:t>Miróa</a:t>
            </a:r>
            <a:r>
              <a:rPr lang="es-EC" sz="1000" dirty="0"/>
              <a:t>  José M., </a:t>
            </a:r>
            <a:r>
              <a:rPr lang="es-EC" sz="1000" dirty="0" err="1"/>
              <a:t>Manzardoa</a:t>
            </a:r>
            <a:r>
              <a:rPr lang="es-EC" sz="1000" dirty="0"/>
              <a:t> Christian, </a:t>
            </a:r>
            <a:r>
              <a:rPr lang="es-EC" sz="1000" dirty="0" err="1"/>
              <a:t>Zamoraa</a:t>
            </a:r>
            <a:r>
              <a:rPr lang="es-EC" sz="1000" dirty="0"/>
              <a:t> Laura, </a:t>
            </a:r>
            <a:r>
              <a:rPr lang="es-EC" sz="1000" dirty="0" err="1"/>
              <a:t>Pumarolab</a:t>
            </a:r>
            <a:r>
              <a:rPr lang="es-EC" sz="1000" dirty="0"/>
              <a:t> Tomas, </a:t>
            </a:r>
            <a:r>
              <a:rPr lang="es-EC" sz="1000" dirty="0" err="1"/>
              <a:t>Herrerasc</a:t>
            </a:r>
            <a:r>
              <a:rPr lang="es-EC" sz="1000" dirty="0"/>
              <a:t> </a:t>
            </a:r>
            <a:r>
              <a:rPr lang="es-EC" sz="1000" dirty="0" err="1"/>
              <a:t>Zoe,Gallart</a:t>
            </a:r>
            <a:r>
              <a:rPr lang="es-EC" sz="1000" dirty="0"/>
              <a:t> Teresa. Manejo clínico de la infección aguda y crónica por el virus de la inmunodeficiencia humana antes del inicio del tratamiento antirretroviral. </a:t>
            </a:r>
            <a:r>
              <a:rPr lang="es-EC" sz="1000" dirty="0" err="1"/>
              <a:t>Enferm</a:t>
            </a:r>
            <a:r>
              <a:rPr lang="es-EC" sz="1000" dirty="0"/>
              <a:t>. </a:t>
            </a:r>
            <a:r>
              <a:rPr lang="es-EC" sz="1000" dirty="0" err="1"/>
              <a:t>Infecc.Microbiol</a:t>
            </a:r>
            <a:r>
              <a:rPr lang="es-EC" sz="1000" dirty="0"/>
              <a:t>. </a:t>
            </a:r>
            <a:r>
              <a:rPr lang="es-EC" sz="1000" dirty="0" err="1"/>
              <a:t>Clin</a:t>
            </a:r>
            <a:r>
              <a:rPr lang="es-EC" sz="1000" dirty="0"/>
              <a:t>. [Internet].2011. [Citado 01/10/2015]; 14</a:t>
            </a:r>
          </a:p>
          <a:p>
            <a:pPr algn="just"/>
            <a:r>
              <a:rPr lang="es-EC" sz="1000" dirty="0"/>
              <a:t>Disponible en:</a:t>
            </a:r>
          </a:p>
          <a:p>
            <a:pPr algn="just"/>
            <a:r>
              <a:rPr lang="es-EC" sz="1000" u="sng" dirty="0">
                <a:hlinkClick r:id="rId3"/>
              </a:rPr>
              <a:t>http://www.elsevier.es/es-revista-enfermedades-infecciosas-microbiologia-clinica-28-articulo-manejo-clinico-infeccion-aguda-cronica-90053444</a:t>
            </a:r>
            <a:r>
              <a:rPr lang="es-EC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24046-189E-4984-B2C2-74E19F6E17BA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q"/>
              <a:defRPr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Paciente cursen con afectación grave de sistemas u órganos (SNC, corazón, hígado, etc.),</a:t>
            </a:r>
          </a:p>
          <a:p>
            <a:pPr marL="457200" indent="-457200" algn="just">
              <a:buFont typeface="Wingdings" pitchFamily="2" charset="2"/>
              <a:buChar char="q"/>
              <a:defRPr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Persistencia de los síntomas pese a tratamiento sintomático.</a:t>
            </a:r>
          </a:p>
          <a:p>
            <a:pPr marL="457200" indent="-457200" algn="just">
              <a:buFont typeface="Wingdings" pitchFamily="2" charset="2"/>
              <a:buChar char="q"/>
              <a:defRPr/>
            </a:pPr>
            <a:r>
              <a:rPr lang="es-EC" sz="3200" dirty="0" smtClean="0">
                <a:latin typeface="Arial" pitchFamily="34" charset="0"/>
                <a:cs typeface="Arial" pitchFamily="34" charset="0"/>
              </a:rPr>
              <a:t>Caída de la cifra de linfocitos CD4+ por debajo de 350 o 200 linfocitos CD4+/</a:t>
            </a:r>
            <a:r>
              <a:rPr lang="es-EC" sz="3200" dirty="0" err="1" smtClean="0">
                <a:latin typeface="Arial" pitchFamily="34" charset="0"/>
                <a:cs typeface="Arial" pitchFamily="34" charset="0"/>
              </a:rPr>
              <a:t>μL</a:t>
            </a:r>
            <a:r>
              <a:rPr lang="es-EC" sz="320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14348" y="500042"/>
            <a:ext cx="8143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 smtClean="0"/>
              <a:t>CUANDO INICIAR TRATAMIENTO RETROVIRAL AGURO </a:t>
            </a:r>
            <a:endParaRPr lang="es-EC" sz="2000" b="1" dirty="0"/>
          </a:p>
        </p:txBody>
      </p:sp>
      <p:sp>
        <p:nvSpPr>
          <p:cNvPr id="9" name="8 Rectángulo"/>
          <p:cNvSpPr/>
          <p:nvPr/>
        </p:nvSpPr>
        <p:spPr>
          <a:xfrm>
            <a:off x="196612" y="5851173"/>
            <a:ext cx="882221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C" sz="1000" dirty="0" err="1"/>
              <a:t>Miróa</a:t>
            </a:r>
            <a:r>
              <a:rPr lang="es-EC" sz="1000" dirty="0"/>
              <a:t>  José M., </a:t>
            </a:r>
            <a:r>
              <a:rPr lang="es-EC" sz="1000" dirty="0" err="1"/>
              <a:t>Manzardoa</a:t>
            </a:r>
            <a:r>
              <a:rPr lang="es-EC" sz="1000" dirty="0"/>
              <a:t> Christian, </a:t>
            </a:r>
            <a:r>
              <a:rPr lang="es-EC" sz="1000" dirty="0" err="1"/>
              <a:t>Zamoraa</a:t>
            </a:r>
            <a:r>
              <a:rPr lang="es-EC" sz="1000" dirty="0"/>
              <a:t> Laura, </a:t>
            </a:r>
            <a:r>
              <a:rPr lang="es-EC" sz="1000" dirty="0" err="1"/>
              <a:t>Pumarolab</a:t>
            </a:r>
            <a:r>
              <a:rPr lang="es-EC" sz="1000" dirty="0"/>
              <a:t> Tomas, </a:t>
            </a:r>
            <a:r>
              <a:rPr lang="es-EC" sz="1000" dirty="0" err="1"/>
              <a:t>Herrerasc</a:t>
            </a:r>
            <a:r>
              <a:rPr lang="es-EC" sz="1000" dirty="0"/>
              <a:t> </a:t>
            </a:r>
            <a:r>
              <a:rPr lang="es-EC" sz="1000" dirty="0" err="1"/>
              <a:t>Zoe,Gallart</a:t>
            </a:r>
            <a:r>
              <a:rPr lang="es-EC" sz="1000" dirty="0"/>
              <a:t> Teresa. Manejo clínico de la infección aguda y crónica por el virus de la inmunodeficiencia humana antes del inicio del tratamiento antirretroviral. </a:t>
            </a:r>
            <a:r>
              <a:rPr lang="es-EC" sz="1000" dirty="0" err="1"/>
              <a:t>Enferm</a:t>
            </a:r>
            <a:r>
              <a:rPr lang="es-EC" sz="1000" dirty="0"/>
              <a:t>. </a:t>
            </a:r>
            <a:r>
              <a:rPr lang="es-EC" sz="1000" dirty="0" err="1"/>
              <a:t>Infecc.Microbiol</a:t>
            </a:r>
            <a:r>
              <a:rPr lang="es-EC" sz="1000" dirty="0"/>
              <a:t>. </a:t>
            </a:r>
            <a:r>
              <a:rPr lang="es-EC" sz="1000" dirty="0" err="1"/>
              <a:t>Clin</a:t>
            </a:r>
            <a:r>
              <a:rPr lang="es-EC" sz="1000" dirty="0"/>
              <a:t>. [Internet].2011. [Citado 01/10/2015]; 14</a:t>
            </a:r>
          </a:p>
          <a:p>
            <a:pPr algn="just"/>
            <a:r>
              <a:rPr lang="es-EC" sz="1000" dirty="0"/>
              <a:t>Disponible en:</a:t>
            </a:r>
          </a:p>
          <a:p>
            <a:pPr algn="just"/>
            <a:r>
              <a:rPr lang="es-EC" sz="1000" u="sng" dirty="0">
                <a:hlinkClick r:id="rId2"/>
              </a:rPr>
              <a:t>http://www.elsevier.es/es-revista-enfermedades-infecciosas-microbiologia-clinica-28-articulo-manejo-clinico-infeccion-aguda-cronica-90053444</a:t>
            </a:r>
            <a:r>
              <a:rPr lang="es-EC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1283</TotalTime>
  <Words>1495</Words>
  <Application>Microsoft Office PowerPoint</Application>
  <PresentationFormat>Presentación en pantalla (4:3)</PresentationFormat>
  <Paragraphs>156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Civil</vt:lpstr>
      <vt:lpstr>CUANDO, PORQUE Y QUE UTILIDAD TIENE EL INICIAR TRATAMIENTO RETROVIRAL EN PACIENTES CON PRIMOINFECCION POR VIH, COMBINACIONES RETROVIRALES    </vt:lpstr>
      <vt:lpstr>Presentación de PowerPoint</vt:lpstr>
      <vt:lpstr>Presentación de PowerPoint</vt:lpstr>
      <vt:lpstr>Presentación de PowerPoint</vt:lpstr>
      <vt:lpstr>SINDROME RETROVIRAL AGUDO  </vt:lpstr>
      <vt:lpstr>CLACIFICACION DE CDC </vt:lpstr>
      <vt:lpstr>Presentación de PowerPoint</vt:lpstr>
      <vt:lpstr>Presentación de PowerPoint</vt:lpstr>
      <vt:lpstr>Presentación de PowerPoint</vt:lpstr>
      <vt:lpstr>Presentación de PowerPoint</vt:lpstr>
      <vt:lpstr>OBJETIVO DE LOS RETROVIRALES </vt:lpstr>
      <vt:lpstr>PRINCIPALES LIMITACIONES  DE LOS RETROVIRALES </vt:lpstr>
      <vt:lpstr>VENTAJAS DE UN TRATAMEINTO PRECOZ </vt:lpstr>
      <vt:lpstr>RESPONSABILIDAD DE PROFESIONAL SANITARIO EN LA INFECCIÓN AGUDA </vt:lpstr>
      <vt:lpstr>COMBINACIONES RETROVIRALES MAS ADECUADAS  </vt:lpstr>
      <vt:lpstr>CONCLUSION </vt:lpstr>
      <vt:lpstr>CONCLUSION </vt:lpstr>
      <vt:lpstr>RECOMENDACIONES </vt:lpstr>
      <vt:lpstr>FUENTES BIBLIOGRAFICAS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Trasplante renal</dc:title>
  <dc:creator>Layda</dc:creator>
  <cp:lastModifiedBy>PrinterCopy</cp:lastModifiedBy>
  <cp:revision>96</cp:revision>
  <dcterms:created xsi:type="dcterms:W3CDTF">2010-04-30T02:43:31Z</dcterms:created>
  <dcterms:modified xsi:type="dcterms:W3CDTF">2015-12-14T14:41:14Z</dcterms:modified>
</cp:coreProperties>
</file>