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2" r:id="rId3"/>
    <p:sldMasterId id="2147483714" r:id="rId4"/>
  </p:sldMasterIdLst>
  <p:sldIdLst>
    <p:sldId id="272" r:id="rId5"/>
    <p:sldId id="273" r:id="rId6"/>
    <p:sldId id="256" r:id="rId7"/>
    <p:sldId id="259" r:id="rId8"/>
    <p:sldId id="266" r:id="rId9"/>
    <p:sldId id="258" r:id="rId10"/>
    <p:sldId id="271" r:id="rId11"/>
    <p:sldId id="260" r:id="rId12"/>
    <p:sldId id="264" r:id="rId13"/>
    <p:sldId id="270" r:id="rId14"/>
    <p:sldId id="261" r:id="rId15"/>
    <p:sldId id="265" r:id="rId16"/>
    <p:sldId id="262" r:id="rId17"/>
    <p:sldId id="263" r:id="rId18"/>
    <p:sldId id="268" r:id="rId19"/>
    <p:sldId id="269" r:id="rId20"/>
    <p:sldId id="267" r:id="rId2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s-EC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36EF575-D624-4578-B461-C7E1DD68B52E}" type="datetimeFigureOut">
              <a:rPr lang="es-EC" smtClean="0"/>
              <a:pPr/>
              <a:t>12/11/2015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1AF1D5-8B87-4A75-AF35-8F4E6C264B73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graphic.com/pdfs/cardio/h-2012/h123c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graphic.com/pdfs/cardio/h-2012/h123c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260648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524875" algn="l"/>
              </a:tabLst>
            </a:pP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UNIVERSIDAD TECNICA DE MACHALA </a:t>
            </a:r>
            <a:endParaRPr lang="es-EC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CALIDAD, PERTINENCIA Y CALIDEZ</a:t>
            </a:r>
            <a:r>
              <a:rPr lang="es-EC" b="1" dirty="0" smtClean="0">
                <a:latin typeface="Calibri"/>
                <a:ea typeface="Calibri" pitchFamily="34" charset="0"/>
                <a:cs typeface="Arial" pitchFamily="34" charset="0"/>
              </a:rPr>
              <a:t>”</a:t>
            </a:r>
            <a:endParaRPr lang="es-EC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UNIDAD ACAD</a:t>
            </a:r>
            <a:r>
              <a:rPr lang="es-EC" b="1" dirty="0" smtClean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MICA DE CIENCIAS QU</a:t>
            </a:r>
            <a:r>
              <a:rPr lang="es-EC" b="1" dirty="0" smtClean="0"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MICAS Y DE LA SALUD</a:t>
            </a:r>
            <a:endParaRPr lang="es-EC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CARRERA DE CIENCIAS M</a:t>
            </a:r>
            <a:r>
              <a:rPr lang="es-EC" b="1" dirty="0" smtClean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DICAS</a:t>
            </a:r>
            <a:endParaRPr lang="es-EC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TRABAJO DE TITULACI</a:t>
            </a:r>
            <a:r>
              <a:rPr lang="es-EC" b="1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 PREVIO A LA OBTENCION DE T</a:t>
            </a:r>
            <a:r>
              <a:rPr lang="es-EC" b="1" dirty="0" smtClean="0"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TULO DE M</a:t>
            </a:r>
            <a:r>
              <a:rPr lang="es-EC" b="1" dirty="0" smtClean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DICO</a:t>
            </a:r>
            <a:endParaRPr lang="es-EC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TEMA:</a:t>
            </a:r>
            <a:endParaRPr lang="es-EC" sz="105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b="1" dirty="0" smtClean="0"/>
              <a:t>LA DESFIBRILACIÓN Y CARDIOVERSIÓN SON ÚTILES EN PATOLOGÍAS QUE AMENAZAN LA VIDA. INDICACIONES Y CONTRAINDICACIONES PARA CARDIOVERSIÓN </a:t>
            </a:r>
            <a:r>
              <a:rPr lang="es-EC" b="1" dirty="0" smtClean="0"/>
              <a:t> Y </a:t>
            </a:r>
            <a:r>
              <a:rPr lang="es-EC" b="1" dirty="0" smtClean="0"/>
              <a:t>DESFIBRILACIÓN</a:t>
            </a:r>
            <a:br>
              <a:rPr lang="es-EC" b="1" dirty="0" smtClean="0"/>
            </a:br>
            <a:endParaRPr lang="es-EC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AUTOR: </a:t>
            </a:r>
            <a:endParaRPr lang="es-EC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DANNY GUSTAVO MONTENEGRO MONCAYO</a:t>
            </a:r>
            <a:endParaRPr lang="es-EC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0704613728</a:t>
            </a:r>
            <a:endParaRPr lang="es-EC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MACHALA </a:t>
            </a:r>
            <a:r>
              <a:rPr lang="es-EC" b="1" dirty="0" smtClean="0"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EL ORO </a:t>
            </a:r>
            <a:r>
              <a:rPr lang="es-EC" b="1" dirty="0" smtClean="0"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ECUADOR</a:t>
            </a:r>
            <a:b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s-EC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2015</a:t>
            </a:r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desfibrilacion-090731191503-phpapp01/95/desfibrilacion-28-728.jpg?cb=1249067814"/>
          <p:cNvPicPr>
            <a:picLocks noChangeAspect="1" noChangeArrowheads="1"/>
          </p:cNvPicPr>
          <p:nvPr/>
        </p:nvPicPr>
        <p:blipFill>
          <a:blip r:embed="rId2" cstate="print"/>
          <a:srcRect l="5192" t="4154" r="12770" b="8617"/>
          <a:stretch>
            <a:fillRect/>
          </a:stretch>
        </p:blipFill>
        <p:spPr bwMode="auto">
          <a:xfrm>
            <a:off x="971600" y="476672"/>
            <a:ext cx="7236296" cy="577071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146" t="29270" r="6248" b="16636"/>
          <a:stretch>
            <a:fillRect/>
          </a:stretch>
        </p:blipFill>
        <p:spPr bwMode="auto">
          <a:xfrm>
            <a:off x="35496" y="764704"/>
            <a:ext cx="904335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Vel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zquez-Rodr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guez E. La cardioversi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el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ctrica en fibrilaci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auricular.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Mex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Cardiol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2012; 23 (3): 134-150.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Disponible en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http://www.medigraphic.com/pdfs/cardio/h-2012/h123c.pdf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Cortas recurrencias </a:t>
            </a:r>
            <a:r>
              <a:rPr lang="es-EC" sz="2800" dirty="0"/>
              <a:t>de FA después </a:t>
            </a:r>
            <a:r>
              <a:rPr lang="es-EC" sz="2800" dirty="0" smtClean="0"/>
              <a:t>de cardioversión </a:t>
            </a:r>
            <a:r>
              <a:rPr lang="es-EC" sz="2800" dirty="0"/>
              <a:t>a pesar de medicación </a:t>
            </a:r>
            <a:r>
              <a:rPr lang="es-EC" sz="2800" dirty="0" err="1"/>
              <a:t>antiarrítmica</a:t>
            </a:r>
            <a:r>
              <a:rPr lang="es-EC" sz="2800" dirty="0"/>
              <a:t> </a:t>
            </a:r>
            <a:r>
              <a:rPr lang="es-EC" sz="2800" dirty="0" smtClean="0"/>
              <a:t>(</a:t>
            </a:r>
            <a:r>
              <a:rPr lang="es-EC" sz="2800" dirty="0"/>
              <a:t>Clase III)</a:t>
            </a:r>
          </a:p>
          <a:p>
            <a:r>
              <a:rPr lang="es-EC" sz="2800" dirty="0" smtClean="0"/>
              <a:t>Taquicardia </a:t>
            </a:r>
            <a:r>
              <a:rPr lang="es-EC" sz="2800" dirty="0"/>
              <a:t>de la unión o taquicardia auricular multifocal. </a:t>
            </a:r>
          </a:p>
          <a:p>
            <a:r>
              <a:rPr lang="es-EC" sz="2800" dirty="0" smtClean="0"/>
              <a:t>Fibrilación </a:t>
            </a:r>
            <a:r>
              <a:rPr lang="es-EC" sz="2800" dirty="0"/>
              <a:t>Ventricular.</a:t>
            </a:r>
          </a:p>
          <a:p>
            <a:r>
              <a:rPr lang="es-EC" sz="2800" dirty="0" smtClean="0"/>
              <a:t>Taquicardia </a:t>
            </a:r>
            <a:r>
              <a:rPr lang="es-EC" sz="2800" dirty="0"/>
              <a:t>Ventricular sin pulso o taquicardia ventricular polimórfica (VT </a:t>
            </a:r>
            <a:r>
              <a:rPr lang="es-EC" sz="2800" dirty="0" smtClean="0"/>
              <a:t>irregular)</a:t>
            </a:r>
            <a:endParaRPr lang="es-EC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CONTRAINDICACIONES</a:t>
            </a:r>
            <a:endParaRPr lang="es-EC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18848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Jesus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Almendral*, Eduardo Castellanos y Mercedes Ortiz. Taquicardias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paroxısticas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supraventriculares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sındromes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preexcitacion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Cardiol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2012;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dvP4DF614"/>
                <a:cs typeface="Arial" pitchFamily="34" charset="0"/>
              </a:rPr>
              <a:t>65(5)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:456–469.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Disponible en: http://www.revespcardiol.org/es/taquicardias-paroxisticas-supraventriculares-sindromes-preexcitacion/articulo/90123832/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31398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Link MS, Atkins DL,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Passman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Halperin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HR, Samson RA, White RD,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Cudnik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MT, Berg MD,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Kudenchuk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PJ,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Kerber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RE. Part 6: electrical therapies: automated external defibrillators, defibrillation,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cardioversion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and pacing: 2010 American Heart Association Guidelines for Cardiopulmonary Resuscitation and Emergency Cardiovascular Care.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Circulation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2010;122(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suppl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3):S706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S719.</a:t>
            </a:r>
            <a:r>
              <a:rPr lang="es-EC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Disponible en: http://circ.ahajournals.org/content/122/18_suppl_3/S729.full.pdf+html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CARDIOVERSION FARMACOLOGICA</a:t>
            </a:r>
          </a:p>
          <a:p>
            <a:endParaRPr lang="es-EC" dirty="0"/>
          </a:p>
          <a:p>
            <a:r>
              <a:rPr lang="es-EC" dirty="0"/>
              <a:t>E</a:t>
            </a:r>
            <a:r>
              <a:rPr lang="es-EC" dirty="0" smtClean="0"/>
              <a:t>studio retrospectivo </a:t>
            </a:r>
            <a:r>
              <a:rPr lang="es-EC" dirty="0"/>
              <a:t>que comparó vernakalant versus cardioversión eléctrica </a:t>
            </a:r>
            <a:r>
              <a:rPr lang="es-EC" dirty="0" smtClean="0"/>
              <a:t>en FA </a:t>
            </a:r>
            <a:r>
              <a:rPr lang="es-EC" dirty="0"/>
              <a:t>de reciente </a:t>
            </a:r>
            <a:r>
              <a:rPr lang="es-EC" dirty="0" smtClean="0"/>
              <a:t>comienzo</a:t>
            </a:r>
            <a:r>
              <a:rPr lang="es-EC" dirty="0"/>
              <a:t>. La tasa de reversión </a:t>
            </a:r>
            <a:r>
              <a:rPr lang="es-EC" dirty="0" smtClean="0"/>
              <a:t>RS </a:t>
            </a:r>
            <a:r>
              <a:rPr lang="es-EC" dirty="0"/>
              <a:t>a los 120 minutos fue similar en ambos grupos (91% con el vernakalant y 100% con la CVE, p: no significativa)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CARDIOVERSION</a:t>
            </a:r>
            <a:endParaRPr lang="es-EC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15248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Leonardo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Seoane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s-EC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drián </a:t>
            </a:r>
            <a:r>
              <a:rPr lang="es-EC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aranchuk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Diego Conde. Vernakalant en la reversión de la fibrilación auricular de reciente comienzo. Medicina (buenos aires) 2015; 75: 239-244.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Disponible en: http://www.medicinabuenosaires.com/revistas/vol75-15/n4/239-244-med75-4-6335-seoane-.pdf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Estenosis </a:t>
            </a:r>
            <a:r>
              <a:rPr lang="es-EC" dirty="0"/>
              <a:t>aórtica </a:t>
            </a:r>
            <a:r>
              <a:rPr lang="es-EC" dirty="0" smtClean="0"/>
              <a:t>grave</a:t>
            </a:r>
          </a:p>
          <a:p>
            <a:r>
              <a:rPr lang="es-EC" dirty="0" smtClean="0"/>
              <a:t>IC en </a:t>
            </a:r>
            <a:r>
              <a:rPr lang="es-EC" dirty="0"/>
              <a:t>clase funcional III y </a:t>
            </a:r>
            <a:r>
              <a:rPr lang="es-EC" dirty="0" smtClean="0"/>
              <a:t>IV</a:t>
            </a:r>
          </a:p>
          <a:p>
            <a:r>
              <a:rPr lang="es-EC" dirty="0" smtClean="0"/>
              <a:t>SCA en </a:t>
            </a:r>
            <a:r>
              <a:rPr lang="es-EC" dirty="0"/>
              <a:t>los 30 días </a:t>
            </a:r>
            <a:r>
              <a:rPr lang="es-EC" dirty="0" smtClean="0"/>
              <a:t>previos</a:t>
            </a:r>
          </a:p>
          <a:p>
            <a:r>
              <a:rPr lang="es-EC" dirty="0" smtClean="0"/>
              <a:t>Bloqueo </a:t>
            </a:r>
            <a:r>
              <a:rPr lang="es-EC" dirty="0"/>
              <a:t>AV de segundo o tercer </a:t>
            </a:r>
            <a:r>
              <a:rPr lang="es-EC" dirty="0" smtClean="0"/>
              <a:t>grado</a:t>
            </a:r>
          </a:p>
          <a:p>
            <a:r>
              <a:rPr lang="es-EC" dirty="0" smtClean="0"/>
              <a:t>Prolongación </a:t>
            </a:r>
            <a:r>
              <a:rPr lang="es-EC" dirty="0"/>
              <a:t>del intervalo QT </a:t>
            </a:r>
            <a:endParaRPr lang="es-EC" dirty="0" smtClean="0"/>
          </a:p>
          <a:p>
            <a:r>
              <a:rPr lang="es-EC" dirty="0" smtClean="0"/>
              <a:t>TAS&lt; </a:t>
            </a:r>
            <a:r>
              <a:rPr lang="es-EC" dirty="0"/>
              <a:t>100 </a:t>
            </a:r>
            <a:r>
              <a:rPr lang="es-EC" dirty="0" err="1" smtClean="0"/>
              <a:t>mmHg</a:t>
            </a:r>
            <a:endParaRPr lang="es-EC" dirty="0"/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CONTRAINDICADO</a:t>
            </a:r>
            <a:endParaRPr lang="es-EC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16704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Leonardo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Seoane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s-EC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drián </a:t>
            </a:r>
            <a:r>
              <a:rPr lang="es-EC" sz="1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aranchuk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s-EC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iego </a:t>
            </a:r>
            <a:r>
              <a:rPr lang="es-EC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onde. Vernakalant en la reversión de la fibrilación auricular de reciente comienzo. Medicina (buenos aires) 2015; 75: 239-244.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Disponible en: http://www.medicinabuenosaires.com/revistas/vol75-15/n4/239-244-med75-4-6335-seoane-.pdf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DESFIBRILACION: 120 – 200 J</a:t>
            </a:r>
          </a:p>
          <a:p>
            <a:endParaRPr lang="es-EC" dirty="0" smtClean="0"/>
          </a:p>
          <a:p>
            <a:r>
              <a:rPr lang="es-EC" dirty="0" smtClean="0"/>
              <a:t>INDICADO EN FIBRILACION VENTRICULAR,  TAQUICARDIA VENTRICULAR Y TAQUICARDIA VENTRICULAR POLIMORFA</a:t>
            </a:r>
          </a:p>
          <a:p>
            <a:endParaRPr lang="es-EC" dirty="0" smtClean="0"/>
          </a:p>
          <a:p>
            <a:r>
              <a:rPr lang="es-EC" dirty="0" smtClean="0"/>
              <a:t>CONTRAINDICADO EN ASISTOLIA Y AESP</a:t>
            </a:r>
            <a:endParaRPr lang="es-EC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C" dirty="0" smtClean="0"/>
              <a:t>CARDIOVERSION ELECTRICA</a:t>
            </a:r>
          </a:p>
          <a:p>
            <a:endParaRPr lang="es-EC" dirty="0" smtClean="0"/>
          </a:p>
          <a:p>
            <a:r>
              <a:rPr lang="es-EC" dirty="0" smtClean="0"/>
              <a:t>INDICACIONES:</a:t>
            </a:r>
          </a:p>
          <a:p>
            <a:endParaRPr lang="es-EC" dirty="0" smtClean="0"/>
          </a:p>
          <a:p>
            <a:pPr lvl="1"/>
            <a:r>
              <a:rPr lang="es-EC" dirty="0" smtClean="0"/>
              <a:t>FIBRILACION AURICULAR 120 – 200 J</a:t>
            </a:r>
          </a:p>
          <a:p>
            <a:pPr lvl="1"/>
            <a:r>
              <a:rPr lang="es-EC" dirty="0" smtClean="0"/>
              <a:t>ALETEO AURICULAR 50 – 100</a:t>
            </a:r>
          </a:p>
          <a:p>
            <a:pPr lvl="1"/>
            <a:endParaRPr lang="es-EC" dirty="0" smtClean="0"/>
          </a:p>
          <a:p>
            <a:r>
              <a:rPr lang="es-EC" dirty="0" smtClean="0"/>
              <a:t>CONTRAINDICACIONES:</a:t>
            </a:r>
          </a:p>
          <a:p>
            <a:endParaRPr lang="es-EC" dirty="0" smtClean="0"/>
          </a:p>
          <a:p>
            <a:pPr lvl="1"/>
            <a:r>
              <a:rPr lang="es-EC" dirty="0" smtClean="0"/>
              <a:t>FIBRILACION VENTRICULAR </a:t>
            </a:r>
          </a:p>
          <a:p>
            <a:pPr lvl="1"/>
            <a:r>
              <a:rPr lang="es-EC" dirty="0" smtClean="0"/>
              <a:t>TAQUICARDIA AURICULAR MULTIFOCAL</a:t>
            </a:r>
          </a:p>
          <a:p>
            <a:pPr lvl="1"/>
            <a:r>
              <a:rPr lang="es-EC" dirty="0" smtClean="0"/>
              <a:t>TAQUICARDIA VENTRICULAR POLIMORFA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 lvl="0"/>
            <a:r>
              <a:rPr lang="en-US" dirty="0" smtClean="0"/>
              <a:t>Link MS, Atkins DL, </a:t>
            </a:r>
            <a:r>
              <a:rPr lang="en-US" dirty="0" err="1" smtClean="0"/>
              <a:t>Passman</a:t>
            </a:r>
            <a:r>
              <a:rPr lang="en-US" dirty="0" smtClean="0"/>
              <a:t> RS, </a:t>
            </a:r>
            <a:r>
              <a:rPr lang="en-US" dirty="0" err="1" smtClean="0"/>
              <a:t>Halperin</a:t>
            </a:r>
            <a:r>
              <a:rPr lang="en-US" dirty="0" smtClean="0"/>
              <a:t> HR, Samson RA, White RD, </a:t>
            </a:r>
            <a:r>
              <a:rPr lang="en-US" dirty="0" err="1" smtClean="0"/>
              <a:t>Cudnik</a:t>
            </a:r>
            <a:r>
              <a:rPr lang="en-US" dirty="0" smtClean="0"/>
              <a:t> MT, Berg MD, </a:t>
            </a:r>
            <a:r>
              <a:rPr lang="en-US" dirty="0" err="1" smtClean="0"/>
              <a:t>Kudenchuk</a:t>
            </a:r>
            <a:r>
              <a:rPr lang="en-US" dirty="0" smtClean="0"/>
              <a:t> PJ, </a:t>
            </a:r>
            <a:r>
              <a:rPr lang="en-US" dirty="0" err="1" smtClean="0"/>
              <a:t>Kerber</a:t>
            </a:r>
            <a:r>
              <a:rPr lang="en-US" dirty="0" smtClean="0"/>
              <a:t> RE. Part 6: electrical therapies: automated external defibrillators, defibrillation, </a:t>
            </a:r>
            <a:r>
              <a:rPr lang="en-US" dirty="0" err="1" smtClean="0"/>
              <a:t>cardioversion</a:t>
            </a:r>
            <a:r>
              <a:rPr lang="en-US" dirty="0" smtClean="0"/>
              <a:t>, and pacing: 2010 American Heart Association Guidelines for Cardiopulmonary Resuscitation and Emergency Cardiovascular Care. </a:t>
            </a:r>
            <a:r>
              <a:rPr lang="en-US" i="1" dirty="0" smtClean="0"/>
              <a:t>Circulation</a:t>
            </a:r>
            <a:r>
              <a:rPr lang="en-US" dirty="0" smtClean="0"/>
              <a:t>. 2010;122(</a:t>
            </a:r>
            <a:r>
              <a:rPr lang="en-US" dirty="0" err="1" smtClean="0"/>
              <a:t>suppl</a:t>
            </a:r>
            <a:r>
              <a:rPr lang="en-US" dirty="0" smtClean="0"/>
              <a:t> 3):S706 –S719. </a:t>
            </a:r>
            <a:r>
              <a:rPr lang="es-EC" i="1" dirty="0" smtClean="0"/>
              <a:t>Disponible en: http://circ.ahajournals.org/content/122/18_suppl_3/S729.full.pdf+html</a:t>
            </a:r>
            <a:endParaRPr lang="es-EC" dirty="0" smtClean="0"/>
          </a:p>
          <a:p>
            <a:pPr>
              <a:buNone/>
            </a:pPr>
            <a:r>
              <a:rPr lang="es-EC" dirty="0" smtClean="0"/>
              <a:t> </a:t>
            </a:r>
          </a:p>
          <a:p>
            <a:pPr lvl="0"/>
            <a:r>
              <a:rPr lang="es-EC" dirty="0" smtClean="0"/>
              <a:t>Velázquez-Rodríguez E. La cardioversión eléctrica en fibrilación auricular. </a:t>
            </a:r>
            <a:r>
              <a:rPr lang="es-EC" dirty="0" err="1" smtClean="0"/>
              <a:t>Rev</a:t>
            </a:r>
            <a:r>
              <a:rPr lang="es-EC" dirty="0" smtClean="0"/>
              <a:t> </a:t>
            </a:r>
            <a:r>
              <a:rPr lang="es-EC" dirty="0" err="1" smtClean="0"/>
              <a:t>Mex</a:t>
            </a:r>
            <a:r>
              <a:rPr lang="es-EC" dirty="0" smtClean="0"/>
              <a:t> </a:t>
            </a:r>
            <a:r>
              <a:rPr lang="es-EC" dirty="0" err="1" smtClean="0"/>
              <a:t>Cardiol</a:t>
            </a:r>
            <a:r>
              <a:rPr lang="es-EC" dirty="0" smtClean="0"/>
              <a:t> 2012; 23 (3): 134-150. </a:t>
            </a:r>
            <a:r>
              <a:rPr lang="es-EC" i="1" dirty="0" smtClean="0"/>
              <a:t>Disponible en </a:t>
            </a:r>
            <a:r>
              <a:rPr lang="es-EC" i="1" u="sng" dirty="0" smtClean="0"/>
              <a:t>http://www.medigraphic.com/pdfs/cardio/h-2012/h123c.pdf</a:t>
            </a:r>
            <a:endParaRPr lang="es-EC" dirty="0" smtClean="0"/>
          </a:p>
          <a:p>
            <a:pPr>
              <a:buNone/>
            </a:pPr>
            <a:r>
              <a:rPr lang="es-EC" dirty="0" smtClean="0"/>
              <a:t> </a:t>
            </a:r>
          </a:p>
          <a:p>
            <a:pPr lvl="0"/>
            <a:r>
              <a:rPr lang="es-EC" dirty="0" smtClean="0"/>
              <a:t>Leonardo </a:t>
            </a:r>
            <a:r>
              <a:rPr lang="es-EC" dirty="0" err="1" smtClean="0"/>
              <a:t>seoane</a:t>
            </a:r>
            <a:r>
              <a:rPr lang="es-EC" dirty="0" smtClean="0"/>
              <a:t>, </a:t>
            </a:r>
            <a:r>
              <a:rPr lang="es-EC" dirty="0" err="1" smtClean="0"/>
              <a:t>adrián</a:t>
            </a:r>
            <a:r>
              <a:rPr lang="es-EC" dirty="0" smtClean="0"/>
              <a:t> </a:t>
            </a:r>
            <a:r>
              <a:rPr lang="es-EC" dirty="0" err="1" smtClean="0"/>
              <a:t>baranchuk</a:t>
            </a:r>
            <a:r>
              <a:rPr lang="es-EC" dirty="0" smtClean="0"/>
              <a:t>, diego conde. Vernakalant en la reversión de la fibrilación auricular de reciente comienzo. Medicina (buenos aires) 2015; 75: 239-244. </a:t>
            </a:r>
            <a:r>
              <a:rPr lang="es-EC" i="1" dirty="0" smtClean="0"/>
              <a:t>Disponible en: http://www.medicinabuenosaires.com/revistas/vol75-15/n4/239-244-med75-4-6335-seoane-.pdf</a:t>
            </a:r>
            <a:endParaRPr lang="es-EC" dirty="0" smtClean="0"/>
          </a:p>
          <a:p>
            <a:pPr>
              <a:buNone/>
            </a:pPr>
            <a:r>
              <a:rPr lang="es-EC" dirty="0" smtClean="0"/>
              <a:t> </a:t>
            </a:r>
          </a:p>
          <a:p>
            <a:pPr lvl="0"/>
            <a:r>
              <a:rPr lang="en-US" dirty="0" smtClean="0"/>
              <a:t>Amy G. </a:t>
            </a:r>
            <a:r>
              <a:rPr lang="en-US" dirty="0" err="1" smtClean="0"/>
              <a:t>Rapsang∗y</a:t>
            </a:r>
            <a:r>
              <a:rPr lang="en-US" dirty="0" smtClean="0"/>
              <a:t> </a:t>
            </a:r>
            <a:r>
              <a:rPr lang="en-US" dirty="0" err="1" smtClean="0"/>
              <a:t>Prithwis</a:t>
            </a:r>
            <a:r>
              <a:rPr lang="en-US" dirty="0" smtClean="0"/>
              <a:t> Bhattacharyya. </a:t>
            </a:r>
            <a:r>
              <a:rPr lang="es-EC" dirty="0" smtClean="0"/>
              <a:t>Marcapasos y desfibriladores automáticos </a:t>
            </a:r>
            <a:r>
              <a:rPr lang="es-EC" dirty="0" err="1" smtClean="0"/>
              <a:t>implantables</a:t>
            </a:r>
            <a:r>
              <a:rPr lang="es-EC" dirty="0" smtClean="0"/>
              <a:t>. Consideraciones generales y anestésicas. </a:t>
            </a:r>
            <a:r>
              <a:rPr lang="es-EC" dirty="0" err="1" smtClean="0"/>
              <a:t>Rev</a:t>
            </a:r>
            <a:r>
              <a:rPr lang="es-EC" dirty="0" smtClean="0"/>
              <a:t> </a:t>
            </a:r>
            <a:r>
              <a:rPr lang="es-EC" dirty="0" err="1" smtClean="0"/>
              <a:t>Bras</a:t>
            </a:r>
            <a:r>
              <a:rPr lang="es-EC" dirty="0" smtClean="0"/>
              <a:t> </a:t>
            </a:r>
            <a:r>
              <a:rPr lang="es-EC" dirty="0" err="1" smtClean="0"/>
              <a:t>Anestesiol</a:t>
            </a:r>
            <a:r>
              <a:rPr lang="es-EC" dirty="0" smtClean="0"/>
              <a:t>. 2014;64(3):205-214. </a:t>
            </a:r>
            <a:r>
              <a:rPr lang="es-EC" i="1" dirty="0" smtClean="0"/>
              <a:t>Disponible en: http://www.sciencedirect.com/science/article/pii/S2255496313001293</a:t>
            </a:r>
            <a:endParaRPr lang="es-EC" dirty="0" smtClean="0"/>
          </a:p>
          <a:p>
            <a:pPr>
              <a:buNone/>
            </a:pPr>
            <a:r>
              <a:rPr lang="es-EC" i="1" dirty="0" smtClean="0"/>
              <a:t> </a:t>
            </a:r>
            <a:endParaRPr lang="es-EC" dirty="0" smtClean="0"/>
          </a:p>
          <a:p>
            <a:pPr lvl="0"/>
            <a:r>
              <a:rPr lang="es-EC" dirty="0" err="1" smtClean="0"/>
              <a:t>Jesus</a:t>
            </a:r>
            <a:r>
              <a:rPr lang="es-EC" dirty="0" smtClean="0"/>
              <a:t> Almendral*, Eduardo Castellanos y Mercedes Ortiz. Taquicardias </a:t>
            </a:r>
            <a:r>
              <a:rPr lang="es-EC" dirty="0" err="1" smtClean="0"/>
              <a:t>paroxısticas</a:t>
            </a:r>
            <a:r>
              <a:rPr lang="es-EC" dirty="0" smtClean="0"/>
              <a:t> </a:t>
            </a:r>
            <a:r>
              <a:rPr lang="es-EC" dirty="0" err="1" smtClean="0"/>
              <a:t>supraventriculares</a:t>
            </a:r>
            <a:r>
              <a:rPr lang="es-EC" dirty="0" smtClean="0"/>
              <a:t> y </a:t>
            </a:r>
            <a:r>
              <a:rPr lang="es-EC" dirty="0" err="1" smtClean="0"/>
              <a:t>sındromes</a:t>
            </a:r>
            <a:r>
              <a:rPr lang="es-EC" dirty="0" smtClean="0"/>
              <a:t> de </a:t>
            </a:r>
            <a:r>
              <a:rPr lang="es-EC" dirty="0" err="1" smtClean="0"/>
              <a:t>preexcitacion</a:t>
            </a:r>
            <a:r>
              <a:rPr lang="es-EC" dirty="0" smtClean="0"/>
              <a:t>. </a:t>
            </a:r>
            <a:r>
              <a:rPr lang="es-EC" dirty="0" err="1" smtClean="0"/>
              <a:t>Rev</a:t>
            </a:r>
            <a:r>
              <a:rPr lang="es-EC" dirty="0" smtClean="0"/>
              <a:t> </a:t>
            </a:r>
            <a:r>
              <a:rPr lang="es-EC" dirty="0" err="1" smtClean="0"/>
              <a:t>Esp</a:t>
            </a:r>
            <a:r>
              <a:rPr lang="es-EC" dirty="0" smtClean="0"/>
              <a:t> </a:t>
            </a:r>
            <a:r>
              <a:rPr lang="es-EC" dirty="0" err="1" smtClean="0"/>
              <a:t>Cardiol</a:t>
            </a:r>
            <a:r>
              <a:rPr lang="es-EC" dirty="0" smtClean="0"/>
              <a:t>. 2012;65(5):456–469. </a:t>
            </a:r>
            <a:r>
              <a:rPr lang="es-EC" i="1" dirty="0" smtClean="0"/>
              <a:t>Disponible en: http://www.revespcardiol.org/es/taquicardias-paroxisticas-supraventriculares-sindromes-preexcitacion/articulo/90123832/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BIBLIOGRAFIA</a:t>
            </a:r>
            <a:endParaRPr lang="es-EC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sz="2800" b="1" dirty="0" smtClean="0"/>
          </a:p>
          <a:p>
            <a:endParaRPr lang="es-EC" sz="2800" b="1" dirty="0" smtClean="0"/>
          </a:p>
          <a:p>
            <a:r>
              <a:rPr lang="es-EC" sz="2800" b="1" dirty="0" smtClean="0"/>
              <a:t>Dr. Gerardo de las Mercedes Aguilera L.        </a:t>
            </a:r>
          </a:p>
          <a:p>
            <a:r>
              <a:rPr lang="es-EC" sz="2800" b="1" dirty="0" smtClean="0"/>
              <a:t>Dr. Rodrigo Moisés Carrión Castillo</a:t>
            </a:r>
            <a:endParaRPr lang="es-EC" sz="2800" dirty="0" smtClean="0"/>
          </a:p>
          <a:p>
            <a:r>
              <a:rPr lang="es-EC" sz="2800" b="1" dirty="0" smtClean="0"/>
              <a:t>Dra. María del Carmen Santillán Samaniego</a:t>
            </a:r>
            <a:endParaRPr lang="es-EC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dirty="0" smtClean="0"/>
              <a:t>MIEMBROS DEL TRIBUNAL</a:t>
            </a:r>
            <a:endParaRPr lang="es-EC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>
            <a:noAutofit/>
          </a:bodyPr>
          <a:lstStyle/>
          <a:p>
            <a:r>
              <a:rPr lang="es-EC" sz="2800" b="1" dirty="0" smtClean="0"/>
              <a:t>LA DESFIBRILACIÓN Y CARDIOVERSIÓN SON ÚTILES EN PATOLOGÍAS QUE AMENAZAN LA VIDA. INDICACIONES Y CONTRAINDICACIONES PARA CARDIOVERSIÓN Y DESFIBRILACIÓN</a:t>
            </a:r>
            <a:br>
              <a:rPr lang="es-EC" sz="2800" b="1" dirty="0" smtClean="0"/>
            </a:br>
            <a:endParaRPr lang="es-EC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Define </a:t>
            </a:r>
            <a:r>
              <a:rPr lang="es-EC" dirty="0"/>
              <a:t>normalmente como la terminación de fibrilación ventricular (FV) durante al menos 5 segundos tras el choque. FV se repite con </a:t>
            </a:r>
            <a:r>
              <a:rPr lang="es-EC" dirty="0" smtClean="0"/>
              <a:t>después </a:t>
            </a:r>
            <a:r>
              <a:rPr lang="es-EC" dirty="0"/>
              <a:t>de los choques </a:t>
            </a:r>
            <a:r>
              <a:rPr lang="es-EC" dirty="0" smtClean="0"/>
              <a:t>pero no </a:t>
            </a:r>
            <a:r>
              <a:rPr lang="es-EC" dirty="0"/>
              <a:t>debe equipararse con el fracaso de shock.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DESFIBRILACION</a:t>
            </a:r>
            <a:endParaRPr lang="es-EC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89004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Link MS, Atkins DL,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Passman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Halperin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HR, Samson RA, White RD,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Cudnik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MT, Berg MD,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Kudenchuk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PJ,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Kerber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RE. Part 6: electrical therapies: automated external defibrillators, defibrillation,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cardioversion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and pacing: 2010 American Heart Association Guidelines for Cardiopulmonary Resuscitation and Emergency Cardiovascular Care.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Circulation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2010;122(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suppl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3):S706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S719.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Disponible en: http://circ.ahajournals.org/content/122/18_suppl_3/S729.full.pdf+html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C" sz="2400" dirty="0" smtClean="0"/>
              <a:t>En ausencia de desfibriladores bifásicos, desfibriladores monofásicos son aceptables (Clase IIb, NDE B).</a:t>
            </a:r>
          </a:p>
          <a:p>
            <a:endParaRPr lang="es-EC" sz="2400" dirty="0" smtClean="0"/>
          </a:p>
          <a:p>
            <a:r>
              <a:rPr lang="es-EC" sz="2400" dirty="0" smtClean="0"/>
              <a:t>Los proveedores deben utilizar dosis recomendada por el fabricante de la energía120 a 200 J (Clase I, NDE B). </a:t>
            </a:r>
          </a:p>
          <a:p>
            <a:endParaRPr lang="es-EC" sz="2400" dirty="0" smtClean="0"/>
          </a:p>
          <a:p>
            <a:r>
              <a:rPr lang="es-EC" sz="2400" dirty="0" smtClean="0"/>
              <a:t>Si no se conoce la dosis recomendada por el fabricante, la desfibrilación a la dosis máxima puede ser considerado (Clase IIb, LOE C).</a:t>
            </a:r>
            <a:endParaRPr lang="es-EC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DESFIBRILACION</a:t>
            </a:r>
            <a:endParaRPr lang="es-EC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89004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Link MS, Atkins DL,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Passman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Halperin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HR, Samson RA, White RD,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Cudnik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MT, Berg MD,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Kudenchuk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PJ,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Kerber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RE. Part 6: electrical therapies: automated external defibrillators, defibrillation,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cardioversion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and pacing: 2010 American Heart Association Guidelines for Cardiopulmonary Resuscitation and Emergency Cardiovascular Care.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Circulation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2010;122(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suppl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3):S706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S719.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Disponible en: http://circ.ahajournals.org/content/122/18_suppl_3/S729.full.pdf+html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10395" r="22338" b="7391"/>
          <a:stretch>
            <a:fillRect/>
          </a:stretch>
        </p:blipFill>
        <p:spPr bwMode="auto">
          <a:xfrm>
            <a:off x="1115616" y="0"/>
            <a:ext cx="7056784" cy="689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489848" y="2611760"/>
            <a:ext cx="16906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(Clase III, Nivel de evidencia B).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43469" r="2257" b="22511"/>
          <a:stretch>
            <a:fillRect/>
          </a:stretch>
        </p:blipFill>
        <p:spPr bwMode="auto">
          <a:xfrm>
            <a:off x="1" y="1124744"/>
            <a:ext cx="9144000" cy="243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08520" y="3646765"/>
            <a:ext cx="8855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1200" dirty="0" smtClean="0">
                <a:latin typeface="Arial" pitchFamily="34" charset="0"/>
                <a:cs typeface="Arial" pitchFamily="34" charset="0"/>
              </a:rPr>
              <a:t>Velázquez-Rodríguez E. La cardioversión eléctrica en fibrilación auricular. </a:t>
            </a:r>
            <a:r>
              <a:rPr lang="es-EC" sz="12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sz="1200" dirty="0" err="1" smtClean="0">
                <a:latin typeface="Arial" pitchFamily="34" charset="0"/>
                <a:cs typeface="Arial" pitchFamily="34" charset="0"/>
              </a:rPr>
              <a:t>Mex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sz="1200" dirty="0" err="1" smtClean="0">
                <a:latin typeface="Arial" pitchFamily="34" charset="0"/>
                <a:cs typeface="Arial" pitchFamily="34" charset="0"/>
              </a:rPr>
              <a:t>Cardiol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 2012; 23 (3): 134-150. </a:t>
            </a:r>
            <a:r>
              <a:rPr lang="es-EC" sz="1200" i="1" dirty="0" smtClean="0">
                <a:latin typeface="Arial" pitchFamily="34" charset="0"/>
                <a:cs typeface="Arial" pitchFamily="34" charset="0"/>
              </a:rPr>
              <a:t>Disponible en http://www.medigraphic.com/pdfs/cardio/h-2012/h123c.pdf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CARDIOVERSION ELECTRICA</a:t>
            </a:r>
            <a:endParaRPr lang="es-EC" dirty="0"/>
          </a:p>
          <a:p>
            <a:pPr>
              <a:buNone/>
            </a:pPr>
            <a:r>
              <a:rPr lang="es-EC" dirty="0" smtClean="0"/>
              <a:t>	La </a:t>
            </a:r>
            <a:r>
              <a:rPr lang="es-EC" dirty="0"/>
              <a:t>cardioversión sincronizada es la entrega </a:t>
            </a:r>
            <a:r>
              <a:rPr lang="es-EC" dirty="0" smtClean="0"/>
              <a:t>de choque </a:t>
            </a:r>
            <a:r>
              <a:rPr lang="es-EC" dirty="0"/>
              <a:t>que se sincroniza con el complejo QRS.</a:t>
            </a:r>
          </a:p>
          <a:p>
            <a:pPr>
              <a:buNone/>
            </a:pPr>
            <a:r>
              <a:rPr lang="es-EC" dirty="0" smtClean="0"/>
              <a:t>	</a:t>
            </a:r>
          </a:p>
          <a:p>
            <a:pPr>
              <a:buNone/>
            </a:pPr>
            <a:r>
              <a:rPr lang="es-EC" dirty="0"/>
              <a:t>	</a:t>
            </a:r>
            <a:r>
              <a:rPr lang="es-EC" dirty="0" smtClean="0"/>
              <a:t>En </a:t>
            </a:r>
            <a:r>
              <a:rPr lang="es-EC" dirty="0"/>
              <a:t>la cardioversión, la sincronización de los choques se realiza con la señal ventricular (pico de la onda R</a:t>
            </a:r>
            <a:r>
              <a:rPr lang="es-EC" dirty="0" smtClean="0"/>
              <a:t>).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CARDIOVERSION</a:t>
            </a:r>
            <a:endParaRPr lang="es-EC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628081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Vel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zquez-Rodr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guez E. La cardioversi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el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ctrica en fibrilaci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auricular.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Mex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Cardiol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2012; 23 (3): 134-150.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Disponible en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http://www.medigraphic.com/pdfs/cardio/h-2012/h123c.pdf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Taquicardia </a:t>
            </a:r>
            <a:r>
              <a:rPr lang="es-EC" dirty="0" err="1"/>
              <a:t>supraventricular</a:t>
            </a:r>
            <a:r>
              <a:rPr lang="es-EC" dirty="0"/>
              <a:t> por </a:t>
            </a:r>
            <a:r>
              <a:rPr lang="es-EC" dirty="0" smtClean="0"/>
              <a:t>reentrada</a:t>
            </a:r>
          </a:p>
          <a:p>
            <a:r>
              <a:rPr lang="es-EC" dirty="0" smtClean="0"/>
              <a:t>Fibrilación auricular </a:t>
            </a:r>
            <a:r>
              <a:rPr lang="es-EC" sz="2400" dirty="0" smtClean="0"/>
              <a:t>(120 a 200 J (Clase </a:t>
            </a:r>
            <a:r>
              <a:rPr lang="es-EC" sz="2400" dirty="0" err="1" smtClean="0"/>
              <a:t>IIa</a:t>
            </a:r>
            <a:r>
              <a:rPr lang="es-EC" sz="2400" dirty="0" smtClean="0"/>
              <a:t>, NDE  A))</a:t>
            </a:r>
            <a:endParaRPr lang="es-EC" dirty="0" smtClean="0"/>
          </a:p>
          <a:p>
            <a:r>
              <a:rPr lang="es-EC" dirty="0" smtClean="0"/>
              <a:t>Aleteo </a:t>
            </a:r>
            <a:r>
              <a:rPr lang="es-EC" dirty="0"/>
              <a:t>auricular </a:t>
            </a:r>
            <a:endParaRPr lang="es-EC" dirty="0" smtClean="0"/>
          </a:p>
          <a:p>
            <a:r>
              <a:rPr lang="es-EC" dirty="0"/>
              <a:t>T</a:t>
            </a:r>
            <a:r>
              <a:rPr lang="es-EC" dirty="0" smtClean="0"/>
              <a:t>aquicardia auricular</a:t>
            </a:r>
          </a:p>
          <a:p>
            <a:r>
              <a:rPr lang="es-EC" dirty="0" smtClean="0"/>
              <a:t>TV </a:t>
            </a:r>
            <a:r>
              <a:rPr lang="es-EC" dirty="0" err="1"/>
              <a:t>monomórfica</a:t>
            </a:r>
            <a:r>
              <a:rPr lang="es-EC" dirty="0"/>
              <a:t> con </a:t>
            </a:r>
            <a:r>
              <a:rPr lang="es-EC" dirty="0" smtClean="0"/>
              <a:t>pulsos: iniciar con </a:t>
            </a:r>
            <a:r>
              <a:rPr lang="es-EC" sz="2400" dirty="0" smtClean="0"/>
              <a:t>(100J (Clase IIb, NDE C))</a:t>
            </a:r>
            <a:endParaRPr lang="es-EC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INDICACIONES</a:t>
            </a:r>
            <a:endParaRPr lang="es-EC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89004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Link MS, Atkins DL,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Passman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Halperin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HR, Samson RA, White RD,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Cudnik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MT, Berg MD,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Kudenchuk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PJ,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Kerber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RE. Part 6: electrical therapies: automated external defibrillators, defibrillation,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cardioversion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and pacing: 2010 American Heart Association Guidelines for Cardiopulmonary Resuscitation and Emergency Cardiovascular Care.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Circulation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2010;122(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suppl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3):S706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S719. </a:t>
            </a:r>
            <a:r>
              <a:rPr kumimoji="0" 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Disponible en: http://circ.ahajournals.org/content/122/18_suppl_3/S729.full.pdf+html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fab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2.xml><?xml version="1.0" encoding="utf-8"?>
<a:themeOverride xmlns:a="http://schemas.openxmlformats.org/drawingml/2006/main">
  <a:clrScheme name="Personalizado 3">
    <a:dk1>
      <a:srgbClr val="000000"/>
    </a:dk1>
    <a:lt1>
      <a:srgbClr val="FEE7C9"/>
    </a:lt1>
    <a:dk2>
      <a:srgbClr val="4E5B6F"/>
    </a:dk2>
    <a:lt2>
      <a:srgbClr val="C9F7F1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Infinity">
    <a:dk1>
      <a:sysClr val="windowText" lastClr="000000"/>
    </a:dk1>
    <a:lt1>
      <a:sysClr val="window" lastClr="FFFFFF"/>
    </a:lt1>
    <a:dk2>
      <a:srgbClr val="EABB00"/>
    </a:dk2>
    <a:lt2>
      <a:srgbClr val="DEF2FA"/>
    </a:lt2>
    <a:accent1>
      <a:srgbClr val="983DB1"/>
    </a:accent1>
    <a:accent2>
      <a:srgbClr val="47D147"/>
    </a:accent2>
    <a:accent3>
      <a:srgbClr val="CC0053"/>
    </a:accent3>
    <a:accent4>
      <a:srgbClr val="EA950D"/>
    </a:accent4>
    <a:accent5>
      <a:srgbClr val="C800C8"/>
    </a:accent5>
    <a:accent6>
      <a:srgbClr val="6161FF"/>
    </a:accent6>
    <a:hlink>
      <a:srgbClr val="755D00"/>
    </a:hlink>
    <a:folHlink>
      <a:srgbClr val="31AEE0"/>
    </a:folHlink>
  </a:clrScheme>
</a:themeOverride>
</file>

<file path=ppt/theme/themeOverride4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5.xml><?xml version="1.0" encoding="utf-8"?>
<a:themeOverride xmlns:a="http://schemas.openxmlformats.org/drawingml/2006/main">
  <a:clrScheme name="Brooklet">
    <a:dk1>
      <a:sysClr val="windowText" lastClr="000000"/>
    </a:dk1>
    <a:lt1>
      <a:sysClr val="window" lastClr="FFFFFF"/>
    </a:lt1>
    <a:dk2>
      <a:srgbClr val="4062E3"/>
    </a:dk2>
    <a:lt2>
      <a:srgbClr val="C7E4F8"/>
    </a:lt2>
    <a:accent1>
      <a:srgbClr val="79498D"/>
    </a:accent1>
    <a:accent2>
      <a:srgbClr val="AE236A"/>
    </a:accent2>
    <a:accent3>
      <a:srgbClr val="F88941"/>
    </a:accent3>
    <a:accent4>
      <a:srgbClr val="DEC441"/>
    </a:accent4>
    <a:accent5>
      <a:srgbClr val="9FA500"/>
    </a:accent5>
    <a:accent6>
      <a:srgbClr val="707070"/>
    </a:accent6>
    <a:hlink>
      <a:srgbClr val="0000E1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Montaña">
    <a:dk1>
      <a:srgbClr val="000000"/>
    </a:dk1>
    <a:lt1>
      <a:srgbClr val="FFFFFF"/>
    </a:lt1>
    <a:dk2>
      <a:srgbClr val="0536B3"/>
    </a:dk2>
    <a:lt2>
      <a:srgbClr val="7CB7F8"/>
    </a:lt2>
    <a:accent1>
      <a:srgbClr val="3F9EE4"/>
    </a:accent1>
    <a:accent2>
      <a:srgbClr val="77B559"/>
    </a:accent2>
    <a:accent3>
      <a:srgbClr val="E4A81B"/>
    </a:accent3>
    <a:accent4>
      <a:srgbClr val="108BB4"/>
    </a:accent4>
    <a:accent5>
      <a:srgbClr val="DA7328"/>
    </a:accent5>
    <a:accent6>
      <a:srgbClr val="AE589F"/>
    </a:accent6>
    <a:hlink>
      <a:srgbClr val="460245"/>
    </a:hlink>
    <a:folHlink>
      <a:srgbClr val="AC17D6"/>
    </a:folHlink>
  </a:clrScheme>
</a:themeOverride>
</file>

<file path=ppt/theme/themeOverride7.xml><?xml version="1.0" encoding="utf-8"?>
<a:themeOverride xmlns:a="http://schemas.openxmlformats.org/drawingml/2006/main">
  <a:clrScheme name="Infinity">
    <a:dk1>
      <a:sysClr val="windowText" lastClr="000000"/>
    </a:dk1>
    <a:lt1>
      <a:sysClr val="window" lastClr="FFFFFF"/>
    </a:lt1>
    <a:dk2>
      <a:srgbClr val="EABB00"/>
    </a:dk2>
    <a:lt2>
      <a:srgbClr val="DEF2FA"/>
    </a:lt2>
    <a:accent1>
      <a:srgbClr val="983DB1"/>
    </a:accent1>
    <a:accent2>
      <a:srgbClr val="47D147"/>
    </a:accent2>
    <a:accent3>
      <a:srgbClr val="CC0053"/>
    </a:accent3>
    <a:accent4>
      <a:srgbClr val="EA950D"/>
    </a:accent4>
    <a:accent5>
      <a:srgbClr val="C800C8"/>
    </a:accent5>
    <a:accent6>
      <a:srgbClr val="6161FF"/>
    </a:accent6>
    <a:hlink>
      <a:srgbClr val="755D00"/>
    </a:hlink>
    <a:folHlink>
      <a:srgbClr val="31AEE0"/>
    </a:folHlink>
  </a:clrScheme>
</a:themeOverride>
</file>

<file path=ppt/theme/themeOverride8.xml><?xml version="1.0" encoding="utf-8"?>
<a:themeOverride xmlns:a="http://schemas.openxmlformats.org/drawingml/2006/main">
  <a:clrScheme name="Deluxe">
    <a:dk1>
      <a:sysClr val="windowText" lastClr="000000"/>
    </a:dk1>
    <a:lt1>
      <a:sysClr val="window" lastClr="FFFFFF"/>
    </a:lt1>
    <a:dk2>
      <a:srgbClr val="30356E"/>
    </a:dk2>
    <a:lt2>
      <a:srgbClr val="FFF9E5"/>
    </a:lt2>
    <a:accent1>
      <a:srgbClr val="CC4757"/>
    </a:accent1>
    <a:accent2>
      <a:srgbClr val="FF6F61"/>
    </a:accent2>
    <a:accent3>
      <a:srgbClr val="FF953E"/>
    </a:accent3>
    <a:accent4>
      <a:srgbClr val="F8BD52"/>
    </a:accent4>
    <a:accent5>
      <a:srgbClr val="46A6BD"/>
    </a:accent5>
    <a:accent6>
      <a:srgbClr val="5488BC"/>
    </a:accent6>
    <a:hlink>
      <a:srgbClr val="FA7D7A"/>
    </a:hlink>
    <a:folHlink>
      <a:srgbClr val="FFCF3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Montaña</Template>
  <TotalTime>97</TotalTime>
  <Words>963</Words>
  <Application>Microsoft Office PowerPoint</Application>
  <PresentationFormat>Presentación en pantalla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Mountain</vt:lpstr>
      <vt:lpstr>Metro</vt:lpstr>
      <vt:lpstr>1_Mountain</vt:lpstr>
      <vt:lpstr>Prefab</vt:lpstr>
      <vt:lpstr>Diapositiva 1</vt:lpstr>
      <vt:lpstr>MIEMBROS DEL TRIBUNAL</vt:lpstr>
      <vt:lpstr>LA DESFIBRILACIÓN Y CARDIOVERSIÓN SON ÚTILES EN PATOLOGÍAS QUE AMENAZAN LA VIDA. INDICACIONES Y CONTRAINDICACIONES PARA CARDIOVERSIÓN Y DESFIBRILACIÓN </vt:lpstr>
      <vt:lpstr>DESFIBRILACION</vt:lpstr>
      <vt:lpstr>DESFIBRILACION</vt:lpstr>
      <vt:lpstr>Diapositiva 6</vt:lpstr>
      <vt:lpstr>Diapositiva 7</vt:lpstr>
      <vt:lpstr>CARDIOVERSION</vt:lpstr>
      <vt:lpstr>INDICACIONES</vt:lpstr>
      <vt:lpstr>Diapositiva 10</vt:lpstr>
      <vt:lpstr>Diapositiva 11</vt:lpstr>
      <vt:lpstr>CONTRAINDICACIONES</vt:lpstr>
      <vt:lpstr>CARDIOVERSION</vt:lpstr>
      <vt:lpstr>CONTRAINDICADO</vt:lpstr>
      <vt:lpstr>CONCLUSIONES</vt:lpstr>
      <vt:lpstr>CONCLUSIONES</vt:lpstr>
      <vt:lpstr>BIBLIOGRAFIA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TECNICA DE MACHALA FACULTAD DE CIENCIAS QUIMICAS Y DE LA SALUD  ESCUELA DE MEDICINA   TRABAJO DE TITULACION    TRIBUNAL:                   Dr. Gerardo Aguilera                     Dr. Rodrigo Carrión                         Dr. Victor Lanchi   ASPIRANTE: Danny Gustavo Montenegro Moncayo</dc:title>
  <dc:creator>Danny Montenegro</dc:creator>
  <cp:lastModifiedBy>Danny Montenegro</cp:lastModifiedBy>
  <cp:revision>9</cp:revision>
  <dcterms:created xsi:type="dcterms:W3CDTF">2015-10-05T22:03:00Z</dcterms:created>
  <dcterms:modified xsi:type="dcterms:W3CDTF">2015-11-12T06:01:34Z</dcterms:modified>
</cp:coreProperties>
</file>