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0" r:id="rId4"/>
    <p:sldId id="257" r:id="rId5"/>
    <p:sldId id="25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4" autoAdjust="0"/>
    <p:restoredTop sz="94660"/>
  </p:normalViewPr>
  <p:slideViewPr>
    <p:cSldViewPr snapToGrid="0">
      <p:cViewPr>
        <p:scale>
          <a:sx n="41" d="100"/>
          <a:sy n="41" d="100"/>
        </p:scale>
        <p:origin x="-1656" y="-8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6828973A-2A63-4A52-B6BA-C6E84178DBB4}" type="datetimeFigureOut">
              <a:rPr lang="es-EC" smtClean="0"/>
              <a:t>08/10/2015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3232425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828973A-2A63-4A52-B6BA-C6E84178DBB4}" type="datetimeFigureOut">
              <a:rPr lang="es-EC" smtClean="0"/>
              <a:t>08/10/2015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292724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828973A-2A63-4A52-B6BA-C6E84178DBB4}" type="datetimeFigureOut">
              <a:rPr lang="es-EC" smtClean="0"/>
              <a:t>08/10/2015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174009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828973A-2A63-4A52-B6BA-C6E84178DBB4}" type="datetimeFigureOut">
              <a:rPr lang="es-EC" smtClean="0"/>
              <a:t>08/10/2015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368848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828973A-2A63-4A52-B6BA-C6E84178DBB4}" type="datetimeFigureOut">
              <a:rPr lang="es-EC" smtClean="0"/>
              <a:t>08/10/2015</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340162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6828973A-2A63-4A52-B6BA-C6E84178DBB4}" type="datetimeFigureOut">
              <a:rPr lang="es-EC" smtClean="0"/>
              <a:t>08/10/2015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120214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6828973A-2A63-4A52-B6BA-C6E84178DBB4}" type="datetimeFigureOut">
              <a:rPr lang="es-EC" smtClean="0"/>
              <a:t>08/10/2015</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168305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6828973A-2A63-4A52-B6BA-C6E84178DBB4}" type="datetimeFigureOut">
              <a:rPr lang="es-EC" smtClean="0"/>
              <a:t>08/10/2015</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237273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828973A-2A63-4A52-B6BA-C6E84178DBB4}" type="datetimeFigureOut">
              <a:rPr lang="es-EC" smtClean="0"/>
              <a:t>08/10/2015</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343753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828973A-2A63-4A52-B6BA-C6E84178DBB4}" type="datetimeFigureOut">
              <a:rPr lang="es-EC" smtClean="0"/>
              <a:t>08/10/2015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297461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828973A-2A63-4A52-B6BA-C6E84178DBB4}" type="datetimeFigureOut">
              <a:rPr lang="es-EC" smtClean="0"/>
              <a:t>08/10/2015</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FB0B14C-59AF-49FB-9345-56FD3C451B02}" type="slidenum">
              <a:rPr lang="es-EC" smtClean="0"/>
              <a:t>‹Nº›</a:t>
            </a:fld>
            <a:endParaRPr lang="es-EC"/>
          </a:p>
        </p:txBody>
      </p:sp>
    </p:spTree>
    <p:extLst>
      <p:ext uri="{BB962C8B-B14F-4D97-AF65-F5344CB8AC3E}">
        <p14:creationId xmlns:p14="http://schemas.microsoft.com/office/powerpoint/2010/main" val="258521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8973A-2A63-4A52-B6BA-C6E84178DBB4}" type="datetimeFigureOut">
              <a:rPr lang="es-EC" smtClean="0"/>
              <a:t>08/10/2015</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0B14C-59AF-49FB-9345-56FD3C451B02}" type="slidenum">
              <a:rPr lang="es-EC" smtClean="0"/>
              <a:t>‹Nº›</a:t>
            </a:fld>
            <a:endParaRPr lang="es-EC"/>
          </a:p>
        </p:txBody>
      </p:sp>
    </p:spTree>
    <p:extLst>
      <p:ext uri="{BB962C8B-B14F-4D97-AF65-F5344CB8AC3E}">
        <p14:creationId xmlns:p14="http://schemas.microsoft.com/office/powerpoint/2010/main" val="3691869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25625"/>
            <a:ext cx="10515600" cy="4768358"/>
          </a:xfrm>
        </p:spPr>
        <p:txBody>
          <a:bodyPr>
            <a:normAutofit/>
          </a:bodyPr>
          <a:lstStyle/>
          <a:p>
            <a:pPr marL="0" lvl="0" indent="0" algn="ctr" eaLnBrk="0" fontAlgn="base" hangingPunct="0">
              <a:lnSpc>
                <a:spcPct val="100000"/>
              </a:lnSpc>
              <a:spcBef>
                <a:spcPct val="0"/>
              </a:spcBef>
              <a:spcAft>
                <a:spcPct val="0"/>
              </a:spcAft>
              <a:buNone/>
            </a:pPr>
            <a:r>
              <a:rPr kumimoji="0" lang="es-EC" sz="3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UNIVERSIDAD TECNICA DE MACHALA</a:t>
            </a:r>
            <a:endParaRPr kumimoji="0" lang="es-EC"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lang="es-EC" sz="3600" b="1" dirty="0" smtClean="0">
                <a:latin typeface="Arial" panose="020B0604020202020204" pitchFamily="34" charset="0"/>
                <a:ea typeface="Calibri" panose="020F0502020204030204" pitchFamily="34" charset="0"/>
                <a:cs typeface="Arial" panose="020B0604020202020204" pitchFamily="34" charset="0"/>
              </a:rPr>
              <a:t>ESCUELA DE CIENCIAS MEDICAS</a:t>
            </a:r>
          </a:p>
          <a:p>
            <a:pPr marL="0" lvl="0" indent="0" algn="ctr" eaLnBrk="0" fontAlgn="base" hangingPunct="0">
              <a:lnSpc>
                <a:spcPct val="100000"/>
              </a:lnSpc>
              <a:spcBef>
                <a:spcPct val="0"/>
              </a:spcBef>
              <a:spcAft>
                <a:spcPct val="0"/>
              </a:spcAft>
              <a:buNone/>
            </a:pPr>
            <a:endParaRPr kumimoji="0" lang="es-EC" sz="3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kumimoji="0" 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RESOLUCION DEL REACTIVO PRÁCTICO DEL EXAMEN DE GRADO CON CARACTER COMPLEXIVO</a:t>
            </a:r>
            <a:endParaRPr kumimoji="0" lang="es-EC"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kumimoji="0" 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TEMA:</a:t>
            </a:r>
            <a:endParaRPr kumimoji="0" lang="es-EC"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kumimoji="0" 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DISPLASIA DEL DESARROLLO DE LA CADERA</a:t>
            </a:r>
            <a:endParaRPr kumimoji="0" lang="es-EC"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endParaRPr kumimoji="0" 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lang="es-EC" b="1" dirty="0" smtClean="0">
                <a:latin typeface="Arial" panose="020B0604020202020204" pitchFamily="34" charset="0"/>
                <a:cs typeface="Arial" panose="020B0604020202020204" pitchFamily="34" charset="0"/>
              </a:rPr>
              <a:t>ESTUDIANTE:</a:t>
            </a:r>
            <a:endParaRPr kumimoji="0" lang="es-EC"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lvl="0" indent="0" algn="ctr" eaLnBrk="0" fontAlgn="base" hangingPunct="0">
              <a:lnSpc>
                <a:spcPct val="100000"/>
              </a:lnSpc>
              <a:spcBef>
                <a:spcPct val="0"/>
              </a:spcBef>
              <a:spcAft>
                <a:spcPct val="0"/>
              </a:spcAft>
              <a:buNone/>
            </a:pPr>
            <a:r>
              <a:rPr kumimoji="0" 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JOSÉ DAVID URDIN SURIAGA</a:t>
            </a:r>
            <a:endParaRPr kumimoji="0" lang="es-EC"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endParaRPr lang="es-EC" dirty="0"/>
          </a:p>
        </p:txBody>
      </p:sp>
      <p:pic>
        <p:nvPicPr>
          <p:cNvPr id="4"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608" y="133304"/>
            <a:ext cx="1880315" cy="157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82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ESTUDIO DE CASOS</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430215"/>
            <a:ext cx="10515600" cy="4746748"/>
          </a:xfrm>
        </p:spPr>
        <p:txBody>
          <a:bodyPr/>
          <a:lstStyle/>
          <a:p>
            <a:pPr marL="0" indent="0" algn="just">
              <a:buNone/>
            </a:pPr>
            <a:r>
              <a:rPr lang="es-EC" dirty="0" smtClean="0">
                <a:latin typeface="Arial" panose="020B0604020202020204" pitchFamily="34" charset="0"/>
                <a:cs typeface="Arial" panose="020B0604020202020204" pitchFamily="34" charset="0"/>
              </a:rPr>
              <a:t>Un estudio de 107 niños que tenían asimetría de pliegues y de estos se observa que 29, ósea el 27% tuvieron diagnostico positivo, lo cual representa un valor bajo entre estas dos variables. En cuanto a la disminución de la abducción y a la maniobra de Ortolani, esta representa una incidencia de 40% y 39% respectivamente fueron diagnosticados como casos positivos.</a:t>
            </a:r>
            <a:endParaRPr lang="es-EC" dirty="0">
              <a:latin typeface="Arial" panose="020B0604020202020204" pitchFamily="34" charset="0"/>
              <a:cs typeface="Arial" panose="020B0604020202020204" pitchFamily="34" charset="0"/>
            </a:endParaRPr>
          </a:p>
        </p:txBody>
      </p:sp>
      <p:pic>
        <p:nvPicPr>
          <p:cNvPr id="4" name="Imagen 3"/>
          <p:cNvPicPr/>
          <p:nvPr/>
        </p:nvPicPr>
        <p:blipFill rotWithShape="1">
          <a:blip r:embed="rId2"/>
          <a:srcRect l="11995" t="32437" r="6339" b="11959"/>
          <a:stretch/>
        </p:blipFill>
        <p:spPr bwMode="auto">
          <a:xfrm>
            <a:off x="2719754" y="4012223"/>
            <a:ext cx="6986954" cy="1600200"/>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838200" y="5691554"/>
            <a:ext cx="10767646" cy="646331"/>
          </a:xfrm>
          <a:prstGeom prst="rect">
            <a:avLst/>
          </a:prstGeom>
        </p:spPr>
        <p:txBody>
          <a:bodyPr wrap="square">
            <a:spAutoFit/>
          </a:bodyPr>
          <a:lstStyle/>
          <a:p>
            <a:pPr lvl="0"/>
            <a:r>
              <a:rPr lang="es-EC" b="1" dirty="0"/>
              <a:t>Cabrera Álvarez Carlos, Vega Ojeda Arturo. Diagnostico precoz de la displasia del desarrollo de la cadera, una necesidad. Rev. Cubana de Ortopedia y Traumatología 2010; 24 (2): 57 – 67.</a:t>
            </a:r>
          </a:p>
        </p:txBody>
      </p:sp>
    </p:spTree>
    <p:extLst>
      <p:ext uri="{BB962C8B-B14F-4D97-AF65-F5344CB8AC3E}">
        <p14:creationId xmlns:p14="http://schemas.microsoft.com/office/powerpoint/2010/main" val="1219341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ULTRASONIDO</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359877"/>
            <a:ext cx="10515600" cy="4267200"/>
          </a:xfrm>
        </p:spPr>
        <p:txBody>
          <a:bodyPr>
            <a:noAutofit/>
          </a:bodyPr>
          <a:lstStyle/>
          <a:p>
            <a:pPr algn="just"/>
            <a:r>
              <a:rPr lang="es-EC" dirty="0" smtClean="0">
                <a:latin typeface="Arial" panose="020B0604020202020204" pitchFamily="34" charset="0"/>
                <a:cs typeface="Arial" panose="020B0604020202020204" pitchFamily="34" charset="0"/>
              </a:rPr>
              <a:t>Es considerado mas importante  que el examen físico, con una sensibilidad del 80% y una especificidad del 97%.</a:t>
            </a:r>
          </a:p>
          <a:p>
            <a:pPr algn="just"/>
            <a:r>
              <a:rPr lang="es-EC" dirty="0" smtClean="0">
                <a:latin typeface="Arial" panose="020B0604020202020204" pitchFamily="34" charset="0"/>
                <a:cs typeface="Arial" panose="020B0604020202020204" pitchFamily="34" charset="0"/>
              </a:rPr>
              <a:t>Consiste en la obtención de una imagen e el plano coronal por medio del abordaje lateral con un paciente de cubito supino.</a:t>
            </a:r>
          </a:p>
          <a:p>
            <a:pPr algn="just"/>
            <a:r>
              <a:rPr lang="es-EC" dirty="0" smtClean="0">
                <a:latin typeface="Arial" panose="020B0604020202020204" pitchFamily="34" charset="0"/>
                <a:cs typeface="Arial" panose="020B0604020202020204" pitchFamily="34" charset="0"/>
              </a:rPr>
              <a:t>El 96% de casos con alteraciones ecográficas detectadas en la primera semana de vida se resuelven espontáneamente en las primeras 6 semanas, a considerar un cribado ecográfico entre la 3 y 6 semana de vida.</a:t>
            </a:r>
            <a:endParaRPr lang="es-EC" dirty="0">
              <a:latin typeface="Arial" panose="020B0604020202020204" pitchFamily="34" charset="0"/>
              <a:cs typeface="Arial" panose="020B0604020202020204" pitchFamily="34" charset="0"/>
            </a:endParaRPr>
          </a:p>
        </p:txBody>
      </p:sp>
      <p:sp>
        <p:nvSpPr>
          <p:cNvPr id="4" name="Rectángulo 3"/>
          <p:cNvSpPr/>
          <p:nvPr/>
        </p:nvSpPr>
        <p:spPr>
          <a:xfrm>
            <a:off x="838200" y="5627077"/>
            <a:ext cx="10720754" cy="685059"/>
          </a:xfrm>
          <a:prstGeom prst="rect">
            <a:avLst/>
          </a:prstGeom>
        </p:spPr>
        <p:txBody>
          <a:bodyPr wrap="square">
            <a:spAutoFit/>
          </a:bodyPr>
          <a:lstStyle/>
          <a:p>
            <a:pPr lvl="0" algn="just">
              <a:lnSpc>
                <a:spcPct val="107000"/>
              </a:lnSpc>
              <a:spcAft>
                <a:spcPts val="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L. Moraleda, J.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Albiñana</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M. Salcedo, G. González - Moran Displasia del desarrollo de la cadera </a:t>
            </a:r>
            <a:r>
              <a:rPr lang="es-EC" b="1" i="1" dirty="0" smtClean="0">
                <a:effectLst/>
                <a:latin typeface="Arial" panose="020B0604020202020204" pitchFamily="34" charset="0"/>
                <a:ea typeface="Calibri" panose="020F0502020204030204" pitchFamily="34" charset="0"/>
                <a:cs typeface="Times New Roman" panose="02020603050405020304" pitchFamily="18" charset="0"/>
              </a:rPr>
              <a:t>Revista Española de Cirugía Ortopédica y Traumatología</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Volumen 57,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Issue</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1, Pages67-77.</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6377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47860"/>
          </a:xfrm>
        </p:spPr>
        <p:txBody>
          <a:bodyPr/>
          <a:lstStyle/>
          <a:p>
            <a:pPr algn="ctr"/>
            <a:r>
              <a:rPr lang="es-EC" b="1" dirty="0" smtClean="0">
                <a:latin typeface="Arial" panose="020B0604020202020204" pitchFamily="34" charset="0"/>
                <a:cs typeface="Arial" panose="020B0604020202020204" pitchFamily="34" charset="0"/>
              </a:rPr>
              <a:t>CLASIFICACION DE GRAF</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312986"/>
            <a:ext cx="10515600" cy="4863977"/>
          </a:xfrm>
        </p:spPr>
        <p:txBody>
          <a:bodyPr/>
          <a:lstStyle/>
          <a:p>
            <a:pPr marL="0" indent="0" algn="just">
              <a:buNone/>
            </a:pPr>
            <a:r>
              <a:rPr lang="es-EC" b="1" dirty="0" smtClean="0">
                <a:latin typeface="Arial" panose="020B0604020202020204" pitchFamily="34" charset="0"/>
                <a:cs typeface="Arial" panose="020B0604020202020204" pitchFamily="34" charset="0"/>
              </a:rPr>
              <a:t>Cadera </a:t>
            </a:r>
            <a:r>
              <a:rPr lang="es-EC" b="1" dirty="0">
                <a:latin typeface="Arial" panose="020B0604020202020204" pitchFamily="34" charset="0"/>
                <a:cs typeface="Arial" panose="020B0604020202020204" pitchFamily="34" charset="0"/>
              </a:rPr>
              <a:t>tipo I:</a:t>
            </a:r>
            <a:r>
              <a:rPr lang="es-EC" dirty="0">
                <a:latin typeface="Arial" panose="020B0604020202020204" pitchFamily="34" charset="0"/>
                <a:cs typeface="Arial" panose="020B0604020202020204" pitchFamily="34" charset="0"/>
              </a:rPr>
              <a:t> Es una cadera morfológicamente normal, con adecuado techo acetabular óseo, techo cartilaginoso envolvente, ceja ósea angular y ángulo alfa igual o mayor que 60° a </a:t>
            </a:r>
            <a:r>
              <a:rPr lang="es-EC" dirty="0" smtClean="0">
                <a:latin typeface="Arial" panose="020B0604020202020204" pitchFamily="34" charset="0"/>
                <a:cs typeface="Arial" panose="020B0604020202020204" pitchFamily="34" charset="0"/>
              </a:rPr>
              <a:t>cualquier </a:t>
            </a:r>
            <a:r>
              <a:rPr lang="es-EC" dirty="0">
                <a:latin typeface="Arial" panose="020B0604020202020204" pitchFamily="34" charset="0"/>
                <a:cs typeface="Arial" panose="020B0604020202020204" pitchFamily="34" charset="0"/>
              </a:rPr>
              <a:t>edad. </a:t>
            </a:r>
            <a:r>
              <a:rPr lang="es-EC" b="1" dirty="0">
                <a:latin typeface="Arial" panose="020B0604020202020204" pitchFamily="34" charset="0"/>
                <a:cs typeface="Arial" panose="020B0604020202020204" pitchFamily="34" charset="0"/>
              </a:rPr>
              <a:t>No requiere </a:t>
            </a:r>
            <a:r>
              <a:rPr lang="es-EC" b="1" dirty="0" smtClean="0">
                <a:latin typeface="Arial" panose="020B0604020202020204" pitchFamily="34" charset="0"/>
                <a:cs typeface="Arial" panose="020B0604020202020204" pitchFamily="34" charset="0"/>
              </a:rPr>
              <a:t>tratamiento</a:t>
            </a:r>
          </a:p>
          <a:p>
            <a:pPr marL="0" indent="0" algn="just">
              <a:buNone/>
            </a:pPr>
            <a:endParaRPr lang="es-EC"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srcRect l="24772" t="40886" r="26213" b="9615"/>
          <a:stretch/>
        </p:blipFill>
        <p:spPr>
          <a:xfrm>
            <a:off x="1254369" y="2883876"/>
            <a:ext cx="9683261" cy="3470031"/>
          </a:xfrm>
          <a:prstGeom prst="rect">
            <a:avLst/>
          </a:prstGeom>
        </p:spPr>
      </p:pic>
      <p:sp>
        <p:nvSpPr>
          <p:cNvPr id="5" name="Rectángulo 4"/>
          <p:cNvSpPr/>
          <p:nvPr/>
        </p:nvSpPr>
        <p:spPr>
          <a:xfrm>
            <a:off x="735623" y="6353907"/>
            <a:ext cx="10720754" cy="355803"/>
          </a:xfrm>
          <a:prstGeom prst="rect">
            <a:avLst/>
          </a:prstGeom>
        </p:spPr>
        <p:txBody>
          <a:bodyPr wrap="square">
            <a:spAutoFit/>
          </a:bodyPr>
          <a:lstStyle/>
          <a:p>
            <a:pPr lvl="0" algn="just">
              <a:lnSpc>
                <a:spcPct val="107000"/>
              </a:lnSpc>
              <a:spcAft>
                <a:spcPts val="800"/>
              </a:spcAft>
            </a:pP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Ortega Ximena Dra. Displasia del desarrollo de la cadera. Rev.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Med</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Cli</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Condes -2013; 24 (1) 37 – 43</a:t>
            </a:r>
            <a:r>
              <a:rPr lang="es-EC" sz="16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60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CLASIFICACION DE GRAF</a:t>
            </a:r>
            <a:endParaRPr lang="es-EC" dirty="0"/>
          </a:p>
        </p:txBody>
      </p:sp>
      <p:sp>
        <p:nvSpPr>
          <p:cNvPr id="7" name="Rectángulo 6"/>
          <p:cNvSpPr/>
          <p:nvPr/>
        </p:nvSpPr>
        <p:spPr>
          <a:xfrm>
            <a:off x="838200" y="1443841"/>
            <a:ext cx="10515600" cy="4154984"/>
          </a:xfrm>
          <a:prstGeom prst="rect">
            <a:avLst/>
          </a:prstGeom>
        </p:spPr>
        <p:txBody>
          <a:bodyPr wrap="square">
            <a:spAutoFit/>
          </a:bodyPr>
          <a:lstStyle/>
          <a:p>
            <a:pPr algn="just"/>
            <a:r>
              <a:rPr lang="es-EC" sz="2400" b="1" dirty="0" smtClean="0">
                <a:effectLst/>
                <a:latin typeface="Arial" panose="020B0604020202020204" pitchFamily="34" charset="0"/>
                <a:ea typeface="Calibri" panose="020F0502020204030204" pitchFamily="34" charset="0"/>
              </a:rPr>
              <a:t>Cadera tipo II: </a:t>
            </a:r>
            <a:r>
              <a:rPr lang="es-EC" sz="2400" dirty="0" smtClean="0">
                <a:effectLst/>
                <a:latin typeface="Arial" panose="020B0604020202020204" pitchFamily="34" charset="0"/>
                <a:ea typeface="Calibri" panose="020F0502020204030204" pitchFamily="34" charset="0"/>
              </a:rPr>
              <a:t>Es una transición estructural y temporal entre una cadera entre la cadera normal y la cadera francamente luxada. El</a:t>
            </a:r>
            <a:r>
              <a:rPr lang="es-EC" sz="2400" b="1" dirty="0" smtClean="0">
                <a:effectLst/>
                <a:latin typeface="Arial" panose="020B0604020202020204" pitchFamily="34" charset="0"/>
                <a:ea typeface="Calibri" panose="020F0502020204030204" pitchFamily="34" charset="0"/>
              </a:rPr>
              <a:t> tipo </a:t>
            </a:r>
            <a:r>
              <a:rPr lang="es-EC" sz="2400" b="1" dirty="0" err="1" smtClean="0">
                <a:effectLst/>
                <a:latin typeface="Arial" panose="020B0604020202020204" pitchFamily="34" charset="0"/>
                <a:ea typeface="Calibri" panose="020F0502020204030204" pitchFamily="34" charset="0"/>
              </a:rPr>
              <a:t>IIa</a:t>
            </a:r>
            <a:r>
              <a:rPr lang="es-EC" sz="2400" dirty="0" smtClean="0">
                <a:effectLst/>
                <a:latin typeface="Arial" panose="020B0604020202020204" pitchFamily="34" charset="0"/>
                <a:ea typeface="Calibri" panose="020F0502020204030204" pitchFamily="34" charset="0"/>
              </a:rPr>
              <a:t>, es una cadera inmadura, en &lt; 3 meses, que debiera alcanzar el aspecto normal a los 3 meses. </a:t>
            </a:r>
            <a:r>
              <a:rPr lang="es-EC" sz="2400" b="1" dirty="0" smtClean="0">
                <a:effectLst/>
                <a:latin typeface="Arial" panose="020B0604020202020204" pitchFamily="34" charset="0"/>
                <a:ea typeface="Calibri" panose="020F0502020204030204" pitchFamily="34" charset="0"/>
              </a:rPr>
              <a:t>No requiere tratamiento</a:t>
            </a:r>
            <a:r>
              <a:rPr lang="es-EC" sz="2400" dirty="0" smtClean="0">
                <a:effectLst/>
                <a:latin typeface="Arial" panose="020B0604020202020204" pitchFamily="34" charset="0"/>
                <a:ea typeface="Calibri" panose="020F0502020204030204" pitchFamily="34" charset="0"/>
              </a:rPr>
              <a:t>; morfológicamente tiene una ceja redondeada, con un ángulo entre 50 y 59° pero con un techo suficiente. Los mismos hallazgos corresponden a la cadera </a:t>
            </a:r>
            <a:r>
              <a:rPr lang="es-EC" sz="2400" b="1" dirty="0" smtClean="0">
                <a:effectLst/>
                <a:latin typeface="Arial" panose="020B0604020202020204" pitchFamily="34" charset="0"/>
                <a:ea typeface="Calibri" panose="020F0502020204030204" pitchFamily="34" charset="0"/>
              </a:rPr>
              <a:t>tipo </a:t>
            </a:r>
            <a:r>
              <a:rPr lang="es-EC" sz="2400" b="1" dirty="0" err="1" smtClean="0">
                <a:effectLst/>
                <a:latin typeface="Arial" panose="020B0604020202020204" pitchFamily="34" charset="0"/>
                <a:ea typeface="Calibri" panose="020F0502020204030204" pitchFamily="34" charset="0"/>
              </a:rPr>
              <a:t>IIb</a:t>
            </a:r>
            <a:r>
              <a:rPr lang="es-EC" sz="2400" dirty="0" smtClean="0">
                <a:effectLst/>
                <a:latin typeface="Arial" panose="020B0604020202020204" pitchFamily="34" charset="0"/>
                <a:ea typeface="Calibri" panose="020F0502020204030204" pitchFamily="34" charset="0"/>
              </a:rPr>
              <a:t>, pero en mayores de 3 meses. El</a:t>
            </a:r>
            <a:r>
              <a:rPr lang="es-EC" sz="2400" b="1" dirty="0" smtClean="0">
                <a:effectLst/>
                <a:latin typeface="Arial" panose="020B0604020202020204" pitchFamily="34" charset="0"/>
                <a:ea typeface="Calibri" panose="020F0502020204030204" pitchFamily="34" charset="0"/>
              </a:rPr>
              <a:t> tipo </a:t>
            </a:r>
            <a:r>
              <a:rPr lang="es-EC" sz="2400" b="1" dirty="0" err="1" smtClean="0">
                <a:effectLst/>
                <a:latin typeface="Arial" panose="020B0604020202020204" pitchFamily="34" charset="0"/>
                <a:ea typeface="Calibri" panose="020F0502020204030204" pitchFamily="34" charset="0"/>
              </a:rPr>
              <a:t>IIc</a:t>
            </a:r>
            <a:r>
              <a:rPr lang="es-EC" sz="2400" dirty="0" smtClean="0">
                <a:effectLst/>
                <a:latin typeface="Arial" panose="020B0604020202020204" pitchFamily="34" charset="0"/>
                <a:ea typeface="Calibri" panose="020F0502020204030204" pitchFamily="34" charset="0"/>
              </a:rPr>
              <a:t> describe una cadera centrada, pero con techo insuficiente y ángulo alfa entre 43° y 49°, se describe inestabilidad. El </a:t>
            </a:r>
            <a:r>
              <a:rPr lang="es-EC" sz="2400" b="1" dirty="0" smtClean="0">
                <a:effectLst/>
                <a:latin typeface="Arial" panose="020B0604020202020204" pitchFamily="34" charset="0"/>
                <a:ea typeface="Calibri" panose="020F0502020204030204" pitchFamily="34" charset="0"/>
              </a:rPr>
              <a:t>tipo </a:t>
            </a:r>
            <a:r>
              <a:rPr lang="es-EC" sz="2400" b="1" dirty="0" err="1" smtClean="0">
                <a:effectLst/>
                <a:latin typeface="Arial" panose="020B0604020202020204" pitchFamily="34" charset="0"/>
                <a:ea typeface="Calibri" panose="020F0502020204030204" pitchFamily="34" charset="0"/>
              </a:rPr>
              <a:t>IId</a:t>
            </a:r>
            <a:r>
              <a:rPr lang="es-EC" sz="2400" dirty="0" smtClean="0">
                <a:effectLst/>
                <a:latin typeface="Arial" panose="020B0604020202020204" pitchFamily="34" charset="0"/>
                <a:ea typeface="Calibri" panose="020F0502020204030204" pitchFamily="34" charset="0"/>
              </a:rPr>
              <a:t> corresponde a la primera etapa de la luxación, con techo insuficiente, ángulo entre 43° y 49° y cabeza descentrada. </a:t>
            </a:r>
            <a:r>
              <a:rPr lang="es-EC" sz="2400" b="1" dirty="0" smtClean="0">
                <a:effectLst/>
                <a:latin typeface="Arial" panose="020B0604020202020204" pitchFamily="34" charset="0"/>
                <a:ea typeface="Calibri" panose="020F0502020204030204" pitchFamily="34" charset="0"/>
              </a:rPr>
              <a:t>Los tipos b, c y d requieren tratamiento</a:t>
            </a:r>
            <a:endParaRPr lang="es-EC" sz="2400" dirty="0"/>
          </a:p>
        </p:txBody>
      </p:sp>
      <p:sp>
        <p:nvSpPr>
          <p:cNvPr id="9" name="Rectángulo 8"/>
          <p:cNvSpPr/>
          <p:nvPr/>
        </p:nvSpPr>
        <p:spPr>
          <a:xfrm>
            <a:off x="735623" y="6353907"/>
            <a:ext cx="10720754" cy="342466"/>
          </a:xfrm>
          <a:prstGeom prst="rect">
            <a:avLst/>
          </a:prstGeom>
        </p:spPr>
        <p:txBody>
          <a:bodyPr wrap="square">
            <a:spAutoFit/>
          </a:bodyPr>
          <a:lstStyle/>
          <a:p>
            <a:pPr lvl="0" algn="just">
              <a:lnSpc>
                <a:spcPct val="107000"/>
              </a:lnSpc>
              <a:spcAft>
                <a:spcPts val="800"/>
              </a:spcAft>
            </a:pP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Ortega Ximena Dra. Displasia del desarrollo de la cadera. Rev.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Med</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Cli</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Condes -2013; 24 (1) 37 – 43.</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94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CLASIFICACION DE GRAF</a:t>
            </a:r>
            <a:endParaRPr lang="es-EC" dirty="0"/>
          </a:p>
        </p:txBody>
      </p:sp>
      <p:sp>
        <p:nvSpPr>
          <p:cNvPr id="3" name="Marcador de contenido 2"/>
          <p:cNvSpPr>
            <a:spLocks noGrp="1"/>
          </p:cNvSpPr>
          <p:nvPr>
            <p:ph idx="1"/>
          </p:nvPr>
        </p:nvSpPr>
        <p:spPr/>
        <p:txBody>
          <a:bodyPr/>
          <a:lstStyle/>
          <a:p>
            <a:endParaRPr lang="es-EC"/>
          </a:p>
        </p:txBody>
      </p:sp>
      <p:pic>
        <p:nvPicPr>
          <p:cNvPr id="4" name="Marcador de contenido 5"/>
          <p:cNvPicPr>
            <a:picLocks noChangeAspect="1"/>
          </p:cNvPicPr>
          <p:nvPr/>
        </p:nvPicPr>
        <p:blipFill rotWithShape="1">
          <a:blip r:embed="rId2"/>
          <a:srcRect l="25543" t="43909" r="26081" b="14193"/>
          <a:stretch/>
        </p:blipFill>
        <p:spPr>
          <a:xfrm>
            <a:off x="838200" y="1690688"/>
            <a:ext cx="10515599" cy="4569436"/>
          </a:xfrm>
          <a:prstGeom prst="rect">
            <a:avLst/>
          </a:prstGeom>
        </p:spPr>
      </p:pic>
      <p:sp>
        <p:nvSpPr>
          <p:cNvPr id="5" name="Rectángulo 4"/>
          <p:cNvSpPr/>
          <p:nvPr/>
        </p:nvSpPr>
        <p:spPr>
          <a:xfrm>
            <a:off x="735623" y="6353907"/>
            <a:ext cx="10720754" cy="355803"/>
          </a:xfrm>
          <a:prstGeom prst="rect">
            <a:avLst/>
          </a:prstGeom>
        </p:spPr>
        <p:txBody>
          <a:bodyPr wrap="square">
            <a:spAutoFit/>
          </a:bodyPr>
          <a:lstStyle/>
          <a:p>
            <a:pPr lvl="0" algn="just">
              <a:lnSpc>
                <a:spcPct val="107000"/>
              </a:lnSpc>
              <a:spcAft>
                <a:spcPts val="800"/>
              </a:spcAft>
            </a:pP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Ortega Ximena Dra. Displasia del desarrollo de la cadera. Rev.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Med</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Cli</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Condes -2013; 24 (1) 37 – 43</a:t>
            </a:r>
            <a:r>
              <a:rPr lang="es-EC" sz="16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254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CLASIFICACION DE GRAF</a:t>
            </a:r>
            <a:endParaRPr lang="es-EC" dirty="0"/>
          </a:p>
        </p:txBody>
      </p:sp>
      <p:sp>
        <p:nvSpPr>
          <p:cNvPr id="3" name="Marcador de contenido 2"/>
          <p:cNvSpPr>
            <a:spLocks noGrp="1"/>
          </p:cNvSpPr>
          <p:nvPr>
            <p:ph idx="1"/>
          </p:nvPr>
        </p:nvSpPr>
        <p:spPr/>
        <p:txBody>
          <a:bodyPr/>
          <a:lstStyle/>
          <a:p>
            <a:pPr algn="just"/>
            <a:r>
              <a:rPr lang="es-EC" b="1" dirty="0">
                <a:latin typeface="Arial" panose="020B0604020202020204" pitchFamily="34" charset="0"/>
                <a:cs typeface="Arial" panose="020B0604020202020204" pitchFamily="34" charset="0"/>
              </a:rPr>
              <a:t>Cadera Tipo III: </a:t>
            </a:r>
            <a:r>
              <a:rPr lang="es-EC" dirty="0">
                <a:latin typeface="Arial" panose="020B0604020202020204" pitchFamily="34" charset="0"/>
                <a:cs typeface="Arial" panose="020B0604020202020204" pitchFamily="34" charset="0"/>
              </a:rPr>
              <a:t>corresponde a una cadera descentrada, con techo insuficiente y desplazamiento superior del techo cartilaginoso, el que puede o no mantener su eco estructura. </a:t>
            </a:r>
            <a:r>
              <a:rPr lang="es-EC" b="1" dirty="0">
                <a:latin typeface="Arial" panose="020B0604020202020204" pitchFamily="34" charset="0"/>
                <a:cs typeface="Arial" panose="020B0604020202020204" pitchFamily="34" charset="0"/>
              </a:rPr>
              <a:t>Requiere tratamiento.</a:t>
            </a:r>
            <a:endParaRPr lang="es-EC" dirty="0">
              <a:latin typeface="Arial" panose="020B0604020202020204" pitchFamily="34" charset="0"/>
              <a:cs typeface="Arial" panose="020B0604020202020204" pitchFamily="34" charset="0"/>
            </a:endParaRPr>
          </a:p>
        </p:txBody>
      </p:sp>
      <p:sp>
        <p:nvSpPr>
          <p:cNvPr id="4" name="Rectángulo 3"/>
          <p:cNvSpPr/>
          <p:nvPr/>
        </p:nvSpPr>
        <p:spPr>
          <a:xfrm>
            <a:off x="735623" y="6353907"/>
            <a:ext cx="10720754" cy="355803"/>
          </a:xfrm>
          <a:prstGeom prst="rect">
            <a:avLst/>
          </a:prstGeom>
        </p:spPr>
        <p:txBody>
          <a:bodyPr wrap="square">
            <a:spAutoFit/>
          </a:bodyPr>
          <a:lstStyle/>
          <a:p>
            <a:pPr lvl="0" algn="just">
              <a:lnSpc>
                <a:spcPct val="107000"/>
              </a:lnSpc>
              <a:spcAft>
                <a:spcPts val="800"/>
              </a:spcAft>
            </a:pP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Ortega Ximena Dra. Displasia del desarrollo de la cadera. Rev.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Med</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Cli</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Condes -2013; 24 (1) 37 – 43</a:t>
            </a:r>
            <a:r>
              <a:rPr lang="es-EC" sz="16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1882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CLASIFICACION DE GRAF</a:t>
            </a:r>
            <a:endParaRPr lang="es-EC" dirty="0"/>
          </a:p>
        </p:txBody>
      </p:sp>
      <p:sp>
        <p:nvSpPr>
          <p:cNvPr id="3" name="Marcador de contenido 2"/>
          <p:cNvSpPr>
            <a:spLocks noGrp="1"/>
          </p:cNvSpPr>
          <p:nvPr>
            <p:ph idx="1"/>
          </p:nvPr>
        </p:nvSpPr>
        <p:spPr/>
        <p:txBody>
          <a:bodyPr/>
          <a:lstStyle/>
          <a:p>
            <a:pPr algn="just"/>
            <a:r>
              <a:rPr lang="es-EC" b="1" dirty="0">
                <a:latin typeface="Arial" panose="020B0604020202020204" pitchFamily="34" charset="0"/>
                <a:cs typeface="Arial" panose="020B0604020202020204" pitchFamily="34" charset="0"/>
              </a:rPr>
              <a:t>Cadera Tipo IV: </a:t>
            </a:r>
            <a:r>
              <a:rPr lang="es-EC" dirty="0">
                <a:latin typeface="Arial" panose="020B0604020202020204" pitchFamily="34" charset="0"/>
                <a:cs typeface="Arial" panose="020B0604020202020204" pitchFamily="34" charset="0"/>
              </a:rPr>
              <a:t>describe también una cadera descentrada, pero con desplazamiento inferior, hacia el cotilo, del techo cartilaginoso, el que se interpone al momento de la reducción. </a:t>
            </a:r>
            <a:r>
              <a:rPr lang="es-EC" b="1" dirty="0">
                <a:latin typeface="Arial" panose="020B0604020202020204" pitchFamily="34" charset="0"/>
                <a:cs typeface="Arial" panose="020B0604020202020204" pitchFamily="34" charset="0"/>
              </a:rPr>
              <a:t>Requiere tratamiento</a:t>
            </a:r>
            <a:r>
              <a:rPr lang="es-EC" b="1" dirty="0" smtClean="0">
                <a:latin typeface="Arial" panose="020B0604020202020204" pitchFamily="34" charset="0"/>
                <a:cs typeface="Arial" panose="020B0604020202020204" pitchFamily="34" charset="0"/>
              </a:rPr>
              <a:t>.</a:t>
            </a:r>
          </a:p>
        </p:txBody>
      </p:sp>
      <p:pic>
        <p:nvPicPr>
          <p:cNvPr id="4" name="Imagen 3"/>
          <p:cNvPicPr>
            <a:picLocks noChangeAspect="1"/>
          </p:cNvPicPr>
          <p:nvPr/>
        </p:nvPicPr>
        <p:blipFill rotWithShape="1">
          <a:blip r:embed="rId2"/>
          <a:srcRect l="29097" t="24834" r="29637" b="31354"/>
          <a:stretch/>
        </p:blipFill>
        <p:spPr>
          <a:xfrm>
            <a:off x="2133600" y="3105516"/>
            <a:ext cx="7479323" cy="3071447"/>
          </a:xfrm>
          <a:prstGeom prst="rect">
            <a:avLst/>
          </a:prstGeom>
        </p:spPr>
      </p:pic>
      <p:sp>
        <p:nvSpPr>
          <p:cNvPr id="5" name="Rectángulo 4"/>
          <p:cNvSpPr/>
          <p:nvPr/>
        </p:nvSpPr>
        <p:spPr>
          <a:xfrm>
            <a:off x="735623" y="6353907"/>
            <a:ext cx="10720754" cy="355803"/>
          </a:xfrm>
          <a:prstGeom prst="rect">
            <a:avLst/>
          </a:prstGeom>
        </p:spPr>
        <p:txBody>
          <a:bodyPr wrap="square">
            <a:spAutoFit/>
          </a:bodyPr>
          <a:lstStyle/>
          <a:p>
            <a:pPr lvl="0" algn="just">
              <a:lnSpc>
                <a:spcPct val="107000"/>
              </a:lnSpc>
              <a:spcAft>
                <a:spcPts val="800"/>
              </a:spcAft>
            </a:pP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Ortega Ximena Dra. Displasia del desarrollo de la cadera. Rev.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Med</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EC" sz="1600" b="1" dirty="0" err="1" smtClean="0">
                <a:effectLst/>
                <a:latin typeface="Arial" panose="020B0604020202020204" pitchFamily="34" charset="0"/>
                <a:ea typeface="Times New Roman" panose="02020603050405020304" pitchFamily="18" charset="0"/>
                <a:cs typeface="Times New Roman" panose="02020603050405020304" pitchFamily="18" charset="0"/>
              </a:rPr>
              <a:t>Cli</a:t>
            </a:r>
            <a:r>
              <a:rPr lang="es-EC" sz="1600" b="1" dirty="0" smtClean="0">
                <a:effectLst/>
                <a:latin typeface="Arial" panose="020B0604020202020204" pitchFamily="34" charset="0"/>
                <a:ea typeface="Times New Roman" panose="02020603050405020304" pitchFamily="18" charset="0"/>
                <a:cs typeface="Times New Roman" panose="02020603050405020304" pitchFamily="18" charset="0"/>
              </a:rPr>
              <a:t>. Condes -2013; 24 (1) 37 – 43</a:t>
            </a:r>
            <a:r>
              <a:rPr lang="es-EC" sz="16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277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88537"/>
          </a:xfrm>
        </p:spPr>
        <p:txBody>
          <a:bodyPr/>
          <a:lstStyle/>
          <a:p>
            <a:pPr algn="ctr"/>
            <a:r>
              <a:rPr lang="es-EC" b="1" dirty="0" smtClean="0">
                <a:latin typeface="Arial" panose="020B0604020202020204" pitchFamily="34" charset="0"/>
                <a:cs typeface="Arial" panose="020B0604020202020204" pitchFamily="34" charset="0"/>
              </a:rPr>
              <a:t>RADIOGRAFIA</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453662"/>
            <a:ext cx="10515600" cy="4454769"/>
          </a:xfrm>
        </p:spPr>
        <p:txBody>
          <a:bodyPr/>
          <a:lstStyle/>
          <a:p>
            <a:pPr algn="just"/>
            <a:r>
              <a:rPr lang="es-EC" sz="3200" dirty="0" smtClean="0">
                <a:latin typeface="Arial" panose="020B0604020202020204" pitchFamily="34" charset="0"/>
                <a:cs typeface="Arial" panose="020B0604020202020204" pitchFamily="34" charset="0"/>
              </a:rPr>
              <a:t>De elección en pacientes que superen los 4 mese de edad, por que son visibles el centro de osificación.</a:t>
            </a:r>
          </a:p>
          <a:p>
            <a:pPr algn="just"/>
            <a:r>
              <a:rPr lang="es-EC" sz="3200" dirty="0" smtClean="0">
                <a:latin typeface="Arial" panose="020B0604020202020204" pitchFamily="34" charset="0"/>
                <a:cs typeface="Arial" panose="020B0604020202020204" pitchFamily="34" charset="0"/>
              </a:rPr>
              <a:t>Tiene un valor predictivo del 92%.</a:t>
            </a:r>
          </a:p>
          <a:p>
            <a:pPr algn="just"/>
            <a:r>
              <a:rPr lang="es-EC" sz="3200" dirty="0" smtClean="0">
                <a:latin typeface="Arial" panose="020B0604020202020204" pitchFamily="34" charset="0"/>
                <a:cs typeface="Arial" panose="020B0604020202020204" pitchFamily="34" charset="0"/>
              </a:rPr>
              <a:t>Para esta valoración se requiere un negatoscopio y un goniómetro, para valorar el índice acetabular.</a:t>
            </a:r>
          </a:p>
          <a:p>
            <a:pPr algn="just"/>
            <a:r>
              <a:rPr lang="es-EC" sz="3200" dirty="0" smtClean="0">
                <a:latin typeface="Arial" panose="020B0604020202020204" pitchFamily="34" charset="0"/>
                <a:cs typeface="Arial" panose="020B0604020202020204" pitchFamily="34" charset="0"/>
              </a:rPr>
              <a:t>La </a:t>
            </a:r>
            <a:r>
              <a:rPr lang="es-EC" sz="3200" dirty="0">
                <a:latin typeface="Arial" panose="020B0604020202020204" pitchFamily="34" charset="0"/>
                <a:cs typeface="Arial" panose="020B0604020202020204" pitchFamily="34" charset="0"/>
              </a:rPr>
              <a:t>medición se realizará en las proyecciones AP de pelvis con caderas en posición neutra y abducción de 45 </a:t>
            </a:r>
            <a:r>
              <a:rPr lang="es-EC" sz="3200" dirty="0" smtClean="0">
                <a:latin typeface="Arial" panose="020B0604020202020204" pitchFamily="34" charset="0"/>
                <a:cs typeface="Arial" panose="020B0604020202020204" pitchFamily="34" charset="0"/>
              </a:rPr>
              <a:t>grados.</a:t>
            </a:r>
          </a:p>
          <a:p>
            <a:pPr marL="0" indent="0">
              <a:buNone/>
            </a:pPr>
            <a:endParaRPr lang="es-EC" dirty="0"/>
          </a:p>
        </p:txBody>
      </p:sp>
      <p:sp>
        <p:nvSpPr>
          <p:cNvPr id="4" name="Rectángulo 3"/>
          <p:cNvSpPr/>
          <p:nvPr/>
        </p:nvSpPr>
        <p:spPr>
          <a:xfrm>
            <a:off x="838200" y="5565901"/>
            <a:ext cx="10697308" cy="685059"/>
          </a:xfrm>
          <a:prstGeom prst="rect">
            <a:avLst/>
          </a:prstGeom>
        </p:spPr>
        <p:txBody>
          <a:bodyPr wrap="square">
            <a:spAutoFit/>
          </a:bodyPr>
          <a:lstStyle/>
          <a:p>
            <a:pPr lvl="0" algn="just">
              <a:lnSpc>
                <a:spcPct val="107000"/>
              </a:lnSpc>
              <a:spcAft>
                <a:spcPts val="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Ruiz-Rivas JA, Ponce de León-Fernández CJ. Análisis radiológico simple en el diagnóstico de displasia del desarrollo de la cadera en lactantes. Rev.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Sanid</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Milit</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Mex</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2015; 69:275-281.</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0569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94752"/>
          </a:xfrm>
        </p:spPr>
        <p:txBody>
          <a:bodyPr/>
          <a:lstStyle/>
          <a:p>
            <a:pPr algn="ctr"/>
            <a:r>
              <a:rPr lang="es-EC" b="1" dirty="0" smtClean="0">
                <a:latin typeface="Arial" panose="020B0604020202020204" pitchFamily="34" charset="0"/>
                <a:cs typeface="Arial" panose="020B0604020202020204" pitchFamily="34" charset="0"/>
              </a:rPr>
              <a:t>RADIOGRAFIA</a:t>
            </a:r>
            <a:endParaRPr lang="es-EC" dirty="0"/>
          </a:p>
        </p:txBody>
      </p:sp>
      <p:pic>
        <p:nvPicPr>
          <p:cNvPr id="4" name="Marcador de contenido 3"/>
          <p:cNvPicPr>
            <a:picLocks noGrp="1" noChangeAspect="1"/>
          </p:cNvPicPr>
          <p:nvPr>
            <p:ph idx="1"/>
          </p:nvPr>
        </p:nvPicPr>
        <p:blipFill rotWithShape="1">
          <a:blip r:embed="rId2"/>
          <a:srcRect l="24558" t="38444" r="25870" b="19692"/>
          <a:stretch/>
        </p:blipFill>
        <p:spPr>
          <a:xfrm>
            <a:off x="1406769" y="1359879"/>
            <a:ext cx="9495693" cy="3868614"/>
          </a:xfrm>
          <a:prstGeom prst="rect">
            <a:avLst/>
          </a:prstGeom>
        </p:spPr>
      </p:pic>
      <p:sp>
        <p:nvSpPr>
          <p:cNvPr id="5" name="Rectángulo 4"/>
          <p:cNvSpPr/>
          <p:nvPr/>
        </p:nvSpPr>
        <p:spPr>
          <a:xfrm>
            <a:off x="838200" y="5627077"/>
            <a:ext cx="10515600" cy="584775"/>
          </a:xfrm>
          <a:prstGeom prst="rect">
            <a:avLst/>
          </a:prstGeom>
        </p:spPr>
        <p:txBody>
          <a:bodyPr wrap="square">
            <a:spAutoFit/>
          </a:bodyPr>
          <a:lstStyle/>
          <a:p>
            <a:pPr lvl="0"/>
            <a:r>
              <a:rPr lang="es-EC" sz="1600" b="1" dirty="0"/>
              <a:t>Pipa-Muñiz I, et al. Displasia del desarrollo de la cadera en niños con trastorno psicomotor. ¿Factor de riesgo para un mal resultado? Anales Pediatra (</a:t>
            </a:r>
            <a:r>
              <a:rPr lang="es-EC" sz="1600" b="1" dirty="0" err="1"/>
              <a:t>Barc</a:t>
            </a:r>
            <a:r>
              <a:rPr lang="es-EC" sz="1600" b="1" dirty="0"/>
              <a:t>). 2015. http://dx.doi.org/10.1016/j.anpedi.2015.07.028</a:t>
            </a:r>
          </a:p>
        </p:txBody>
      </p:sp>
    </p:spTree>
    <p:extLst>
      <p:ext uri="{BB962C8B-B14F-4D97-AF65-F5344CB8AC3E}">
        <p14:creationId xmlns:p14="http://schemas.microsoft.com/office/powerpoint/2010/main" val="1318438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41644"/>
          </a:xfrm>
        </p:spPr>
        <p:txBody>
          <a:bodyPr/>
          <a:lstStyle/>
          <a:p>
            <a:pPr algn="ctr"/>
            <a:r>
              <a:rPr lang="es-EC" b="1" dirty="0" smtClean="0">
                <a:latin typeface="Arial" panose="020B0604020202020204" pitchFamily="34" charset="0"/>
                <a:cs typeface="Arial" panose="020B0604020202020204" pitchFamily="34" charset="0"/>
              </a:rPr>
              <a:t>TRATAMIENTO PRECOZ</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406771"/>
            <a:ext cx="10515600" cy="4431322"/>
          </a:xfrm>
        </p:spPr>
        <p:txBody>
          <a:bodyPr/>
          <a:lstStyle/>
          <a:p>
            <a:pPr algn="just"/>
            <a:r>
              <a:rPr lang="es-EC" sz="3200" dirty="0" smtClean="0">
                <a:latin typeface="Arial" panose="020B0604020202020204" pitchFamily="34" charset="0"/>
                <a:cs typeface="Arial" panose="020B0604020202020204" pitchFamily="34" charset="0"/>
              </a:rPr>
              <a:t>Mientras mas temprano se detecte una cadera inestable, se debe iniciar tratamiento con algún método ortopédico.</a:t>
            </a:r>
          </a:p>
          <a:p>
            <a:pPr algn="just"/>
            <a:r>
              <a:rPr lang="es-EC" sz="3200" dirty="0" smtClean="0">
                <a:latin typeface="Arial" panose="020B0604020202020204" pitchFamily="34" charset="0"/>
                <a:cs typeface="Arial" panose="020B0604020202020204" pitchFamily="34" charset="0"/>
              </a:rPr>
              <a:t>El éxito esta en lograr mantener la reducción anatómica de la articulación y recuperar el desarrollo normal del acetabulo, que evite necrosis avascular de la cabeza femoral.</a:t>
            </a:r>
          </a:p>
          <a:p>
            <a:pPr algn="just"/>
            <a:r>
              <a:rPr lang="es-EC" sz="3200" dirty="0" smtClean="0">
                <a:latin typeface="Arial" panose="020B0604020202020204" pitchFamily="34" charset="0"/>
                <a:cs typeface="Arial" panose="020B0604020202020204" pitchFamily="34" charset="0"/>
              </a:rPr>
              <a:t>La reducción de la cadera es mas fácil en los primeros meses de vida.</a:t>
            </a:r>
          </a:p>
          <a:p>
            <a:pPr marL="0" indent="0" algn="just">
              <a:buNone/>
            </a:pPr>
            <a:endParaRPr lang="es-EC" dirty="0">
              <a:latin typeface="Arial" panose="020B0604020202020204" pitchFamily="34" charset="0"/>
              <a:cs typeface="Arial" panose="020B0604020202020204" pitchFamily="34" charset="0"/>
            </a:endParaRPr>
          </a:p>
        </p:txBody>
      </p:sp>
      <p:sp>
        <p:nvSpPr>
          <p:cNvPr id="4" name="Rectángulo 3"/>
          <p:cNvSpPr/>
          <p:nvPr/>
        </p:nvSpPr>
        <p:spPr>
          <a:xfrm>
            <a:off x="838200" y="5838093"/>
            <a:ext cx="10697308" cy="685059"/>
          </a:xfrm>
          <a:prstGeom prst="rect">
            <a:avLst/>
          </a:prstGeom>
        </p:spPr>
        <p:txBody>
          <a:bodyPr wrap="square">
            <a:spAutoFit/>
          </a:bodyPr>
          <a:lstStyle/>
          <a:p>
            <a:pPr lvl="0" algn="just">
              <a:lnSpc>
                <a:spcPct val="107000"/>
              </a:lnSpc>
              <a:spcAft>
                <a:spcPts val="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L. Moraleda, J.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Albiñana</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M. Salcedo, G. González - Moran Displasia del desarrollo de la cadera </a:t>
            </a:r>
            <a:r>
              <a:rPr lang="es-EC" b="1" i="1" dirty="0" smtClean="0">
                <a:effectLst/>
                <a:latin typeface="Arial" panose="020B0604020202020204" pitchFamily="34" charset="0"/>
                <a:ea typeface="Calibri" panose="020F0502020204030204" pitchFamily="34" charset="0"/>
                <a:cs typeface="Times New Roman" panose="02020603050405020304" pitchFamily="18" charset="0"/>
              </a:rPr>
              <a:t>Revista Española de Cirugía Ortopédica y Traumatología</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Volumen 57,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Issue</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1, Pages67-77.</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0538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CASO</a:t>
            </a:r>
            <a:endParaRPr lang="es-EC" dirty="0"/>
          </a:p>
        </p:txBody>
      </p:sp>
      <p:sp>
        <p:nvSpPr>
          <p:cNvPr id="3" name="Marcador de contenido 2"/>
          <p:cNvSpPr>
            <a:spLocks noGrp="1"/>
          </p:cNvSpPr>
          <p:nvPr>
            <p:ph idx="1"/>
          </p:nvPr>
        </p:nvSpPr>
        <p:spPr>
          <a:xfrm>
            <a:off x="838200" y="1690688"/>
            <a:ext cx="10515600" cy="4486275"/>
          </a:xfrm>
        </p:spPr>
        <p:txBody>
          <a:bodyPr/>
          <a:lstStyle/>
          <a:p>
            <a:pPr marL="0" indent="0" algn="just">
              <a:buNone/>
            </a:pPr>
            <a:r>
              <a:rPr lang="es-EC" b="1" dirty="0" smtClean="0"/>
              <a:t>EN </a:t>
            </a:r>
            <a:r>
              <a:rPr lang="es-EC" b="1" dirty="0"/>
              <a:t>LA DISPLASIA CONGÉNITA DE CADERA EN LOS RECIÉN NACIDOS LOS SIGNOS CLÍNICOS Y RADIOGRÁFICOS CLÁSICOS PARA SU DIAGNÓSTICO Y TRATAMIENTO PRECOZ SON IMPORTANTES PARA EVITAR SECUELAS POSTERIORES</a:t>
            </a:r>
            <a:r>
              <a:rPr lang="es-EC" b="1" dirty="0" smtClean="0"/>
              <a:t>.</a:t>
            </a:r>
          </a:p>
          <a:p>
            <a:pPr marL="0" indent="0">
              <a:buNone/>
            </a:pPr>
            <a:endParaRPr lang="es-EC" dirty="0"/>
          </a:p>
          <a:p>
            <a:pPr marL="0" indent="0" algn="ctr">
              <a:buNone/>
            </a:pPr>
            <a:r>
              <a:rPr lang="es-EC" b="1" dirty="0"/>
              <a:t>¿CUÁLES SON LOS SIGNOS PARA DIAGNOSTICAR LA DISPLASIA CONGÉNITA DE CADERA Y REALIZAR UN TRATAMIENTO PRECOZ?</a:t>
            </a:r>
            <a:endParaRPr lang="es-EC" dirty="0"/>
          </a:p>
          <a:p>
            <a:endParaRPr lang="es-EC" dirty="0"/>
          </a:p>
        </p:txBody>
      </p:sp>
    </p:spTree>
    <p:extLst>
      <p:ext uri="{BB962C8B-B14F-4D97-AF65-F5344CB8AC3E}">
        <p14:creationId xmlns:p14="http://schemas.microsoft.com/office/powerpoint/2010/main" val="795624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65090"/>
          </a:xfrm>
        </p:spPr>
        <p:txBody>
          <a:bodyPr/>
          <a:lstStyle/>
          <a:p>
            <a:pPr algn="ctr"/>
            <a:r>
              <a:rPr lang="es-EC" b="1" dirty="0" smtClean="0">
                <a:latin typeface="Arial" panose="020B0604020202020204" pitchFamily="34" charset="0"/>
                <a:cs typeface="Arial" panose="020B0604020202020204" pitchFamily="34" charset="0"/>
              </a:rPr>
              <a:t>TRATAMIENTO</a:t>
            </a:r>
            <a:endParaRPr lang="es-EC" dirty="0"/>
          </a:p>
        </p:txBody>
      </p:sp>
      <p:sp>
        <p:nvSpPr>
          <p:cNvPr id="3" name="Marcador de contenido 2"/>
          <p:cNvSpPr>
            <a:spLocks noGrp="1"/>
          </p:cNvSpPr>
          <p:nvPr>
            <p:ph idx="1"/>
          </p:nvPr>
        </p:nvSpPr>
        <p:spPr>
          <a:xfrm>
            <a:off x="838200" y="1430216"/>
            <a:ext cx="10515600" cy="4746747"/>
          </a:xfrm>
        </p:spPr>
        <p:txBody>
          <a:bodyPr/>
          <a:lstStyle/>
          <a:p>
            <a:pPr marL="0" indent="0">
              <a:buNone/>
            </a:pPr>
            <a:r>
              <a:rPr lang="es-EC" dirty="0" smtClean="0"/>
              <a:t>El arnés de Pavlik es el método mas usado en pacientes de 6 a 10 meses de edad, permite una movilidad activa de la cadera con una abducción de 30° q evita la re luxación y una aducción de 60° que evita la necrosis avascular de la cabeza femoral, tiene una tasa de éxito de un 95% en displasia acetabular y 80% en luxación de cadera.</a:t>
            </a:r>
            <a:endParaRPr lang="es-EC" dirty="0"/>
          </a:p>
        </p:txBody>
      </p:sp>
      <p:sp>
        <p:nvSpPr>
          <p:cNvPr id="4" name="Rectángulo 3"/>
          <p:cNvSpPr/>
          <p:nvPr/>
        </p:nvSpPr>
        <p:spPr>
          <a:xfrm>
            <a:off x="838200" y="6176963"/>
            <a:ext cx="10697308" cy="541751"/>
          </a:xfrm>
          <a:prstGeom prst="rect">
            <a:avLst/>
          </a:prstGeom>
        </p:spPr>
        <p:txBody>
          <a:bodyPr wrap="square">
            <a:spAutoFit/>
          </a:bodyPr>
          <a:lstStyle/>
          <a:p>
            <a:pPr lvl="0" algn="just">
              <a:lnSpc>
                <a:spcPct val="107000"/>
              </a:lnSpc>
              <a:spcAft>
                <a:spcPts val="0"/>
              </a:spcAft>
            </a:pP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L. Moraleda, J.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Albiñana</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M. Salcedo, G. González - Moran Displasia del desarrollo de la cadera </a:t>
            </a:r>
            <a:r>
              <a:rPr lang="es-EC" sz="1400" b="1" i="1" dirty="0" smtClean="0">
                <a:effectLst/>
                <a:latin typeface="Arial" panose="020B0604020202020204" pitchFamily="34" charset="0"/>
                <a:ea typeface="Calibri" panose="020F0502020204030204" pitchFamily="34" charset="0"/>
                <a:cs typeface="Times New Roman" panose="02020603050405020304" pitchFamily="18" charset="0"/>
              </a:rPr>
              <a:t>Revista Española de Cirugía Ortopédica y Traumatología</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Volumen 57,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Issue</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1, Pages67-77.</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rotWithShape="1">
          <a:blip r:embed="rId2"/>
          <a:srcRect l="24769" t="37718" r="25138" b="22136"/>
          <a:stretch/>
        </p:blipFill>
        <p:spPr bwMode="auto">
          <a:xfrm>
            <a:off x="2447192" y="3563815"/>
            <a:ext cx="7479323" cy="24149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2604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88537"/>
          </a:xfrm>
        </p:spPr>
        <p:txBody>
          <a:bodyPr/>
          <a:lstStyle/>
          <a:p>
            <a:pPr algn="ctr"/>
            <a:r>
              <a:rPr lang="es-EC" b="1" dirty="0" smtClean="0">
                <a:latin typeface="Arial" panose="020B0604020202020204" pitchFamily="34" charset="0"/>
                <a:cs typeface="Arial" panose="020B0604020202020204" pitchFamily="34" charset="0"/>
              </a:rPr>
              <a:t>TRATAMIENTO</a:t>
            </a:r>
            <a:endParaRPr lang="es-EC" dirty="0"/>
          </a:p>
        </p:txBody>
      </p:sp>
      <p:sp>
        <p:nvSpPr>
          <p:cNvPr id="3" name="Marcador de contenido 2"/>
          <p:cNvSpPr>
            <a:spLocks noGrp="1"/>
          </p:cNvSpPr>
          <p:nvPr>
            <p:ph idx="1"/>
          </p:nvPr>
        </p:nvSpPr>
        <p:spPr>
          <a:xfrm>
            <a:off x="838200" y="1453662"/>
            <a:ext cx="10515600" cy="4723301"/>
          </a:xfrm>
        </p:spPr>
        <p:txBody>
          <a:bodyPr/>
          <a:lstStyle/>
          <a:p>
            <a:pPr algn="just"/>
            <a:r>
              <a:rPr lang="es-EC" dirty="0" smtClean="0">
                <a:latin typeface="Arial" panose="020B0604020202020204" pitchFamily="34" charset="0"/>
                <a:cs typeface="Arial" panose="020B0604020202020204" pitchFamily="34" charset="0"/>
              </a:rPr>
              <a:t>Si el tratamiento con el arnés no logra la reducción en las primeras 2 a 4 semanas este no debe prolongarse.</a:t>
            </a:r>
          </a:p>
          <a:p>
            <a:pPr algn="just"/>
            <a:r>
              <a:rPr lang="es-EC" dirty="0" smtClean="0">
                <a:latin typeface="Arial" panose="020B0604020202020204" pitchFamily="34" charset="0"/>
                <a:cs typeface="Arial" panose="020B0604020202020204" pitchFamily="34" charset="0"/>
              </a:rPr>
              <a:t>Cuando mas mayor es el paciente es difícil una reducción se platea realizar una reducción abierta, que libere los obstáculos intra articulares y extra articulares.</a:t>
            </a:r>
          </a:p>
          <a:p>
            <a:pPr algn="just"/>
            <a:r>
              <a:rPr lang="es-EC" dirty="0" smtClean="0">
                <a:latin typeface="Arial" panose="020B0604020202020204" pitchFamily="34" charset="0"/>
                <a:cs typeface="Arial" panose="020B0604020202020204" pitchFamily="34" charset="0"/>
              </a:rPr>
              <a:t>Una vez lograda la reducción sea abierta o cerrada se mantendrá inmovilización con yeso pelvi pélvico durante tres meses.</a:t>
            </a:r>
          </a:p>
          <a:p>
            <a:pPr algn="just"/>
            <a:r>
              <a:rPr lang="es-EC" dirty="0" smtClean="0">
                <a:latin typeface="Arial" panose="020B0604020202020204" pitchFamily="34" charset="0"/>
                <a:cs typeface="Arial" panose="020B0604020202020204" pitchFamily="34" charset="0"/>
              </a:rPr>
              <a:t>La prevalencia de una displasia residual es del 17 a 19% tratadas con el arnés de Pavlik y un 22 a 23% a caderas tratadas con reducción ya sean cerradas o abiertas.</a:t>
            </a:r>
            <a:endParaRPr lang="es-EC" dirty="0">
              <a:latin typeface="Arial" panose="020B0604020202020204" pitchFamily="34" charset="0"/>
              <a:cs typeface="Arial" panose="020B0604020202020204" pitchFamily="34" charset="0"/>
            </a:endParaRPr>
          </a:p>
        </p:txBody>
      </p:sp>
      <p:sp>
        <p:nvSpPr>
          <p:cNvPr id="5" name="Rectángulo 4"/>
          <p:cNvSpPr/>
          <p:nvPr/>
        </p:nvSpPr>
        <p:spPr>
          <a:xfrm>
            <a:off x="838200" y="6176963"/>
            <a:ext cx="10697308" cy="553357"/>
          </a:xfrm>
          <a:prstGeom prst="rect">
            <a:avLst/>
          </a:prstGeom>
        </p:spPr>
        <p:txBody>
          <a:bodyPr wrap="square">
            <a:spAutoFit/>
          </a:bodyPr>
          <a:lstStyle/>
          <a:p>
            <a:pPr lvl="0" algn="just">
              <a:lnSpc>
                <a:spcPct val="107000"/>
              </a:lnSpc>
              <a:spcAft>
                <a:spcPts val="0"/>
              </a:spcAft>
            </a:pP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L. Moraleda, J.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Albiñana</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M. Salcedo, G. González - Moran Displasia del desarrollo de la cadera </a:t>
            </a:r>
            <a:r>
              <a:rPr lang="es-EC" sz="1400" b="1" i="1" dirty="0" smtClean="0">
                <a:effectLst/>
                <a:latin typeface="Arial" panose="020B0604020202020204" pitchFamily="34" charset="0"/>
                <a:ea typeface="Calibri" panose="020F0502020204030204" pitchFamily="34" charset="0"/>
                <a:cs typeface="Times New Roman" panose="02020603050405020304" pitchFamily="18" charset="0"/>
              </a:rPr>
              <a:t>Revista Española de Cirugía Ortopédica y Traumatología</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Volumen 57,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Issue</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1, Pages67-77</a:t>
            </a: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8936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TRATAMIENTO</a:t>
            </a:r>
            <a:endParaRPr lang="es-EC" dirty="0"/>
          </a:p>
        </p:txBody>
      </p:sp>
      <p:sp>
        <p:nvSpPr>
          <p:cNvPr id="3" name="Marcador de contenido 2"/>
          <p:cNvSpPr>
            <a:spLocks noGrp="1"/>
          </p:cNvSpPr>
          <p:nvPr>
            <p:ph idx="1"/>
          </p:nvPr>
        </p:nvSpPr>
        <p:spPr/>
        <p:txBody>
          <a:bodyPr>
            <a:normAutofit/>
          </a:bodyPr>
          <a:lstStyle/>
          <a:p>
            <a:pPr algn="just"/>
            <a:r>
              <a:rPr lang="es-EC" sz="3200" dirty="0">
                <a:latin typeface="Arial" panose="020B0604020202020204" pitchFamily="34" charset="0"/>
                <a:cs typeface="Arial" panose="020B0604020202020204" pitchFamily="34" charset="0"/>
              </a:rPr>
              <a:t>La osteotomía es un tema que está en debate de cuál es la edad adecuada para su realización, por la edad y la evolución del índice acetabular como el indicador de la remodelación acetabular. Es necesario recordar que las osteotomías fisiológicas no se realizan para reducir o estabilizar una cadera luxada o </a:t>
            </a:r>
            <a:r>
              <a:rPr lang="es-EC" sz="3200" dirty="0" smtClean="0">
                <a:latin typeface="Arial" panose="020B0604020202020204" pitchFamily="34" charset="0"/>
                <a:cs typeface="Arial" panose="020B0604020202020204" pitchFamily="34" charset="0"/>
              </a:rPr>
              <a:t>sub luxada</a:t>
            </a:r>
            <a:r>
              <a:rPr lang="es-EC" sz="3200" dirty="0">
                <a:latin typeface="Arial" panose="020B0604020202020204" pitchFamily="34" charset="0"/>
                <a:cs typeface="Arial" panose="020B0604020202020204" pitchFamily="34" charset="0"/>
              </a:rPr>
              <a:t>, sino solo en aquellas caderas reducidas y estables con el objetivo de mejorar la configuración acetabular</a:t>
            </a:r>
          </a:p>
        </p:txBody>
      </p:sp>
      <p:sp>
        <p:nvSpPr>
          <p:cNvPr id="4" name="Rectángulo 3"/>
          <p:cNvSpPr/>
          <p:nvPr/>
        </p:nvSpPr>
        <p:spPr>
          <a:xfrm>
            <a:off x="838200" y="6035221"/>
            <a:ext cx="10697308" cy="553357"/>
          </a:xfrm>
          <a:prstGeom prst="rect">
            <a:avLst/>
          </a:prstGeom>
        </p:spPr>
        <p:txBody>
          <a:bodyPr wrap="square">
            <a:spAutoFit/>
          </a:bodyPr>
          <a:lstStyle/>
          <a:p>
            <a:pPr lvl="0" algn="just">
              <a:lnSpc>
                <a:spcPct val="107000"/>
              </a:lnSpc>
              <a:spcAft>
                <a:spcPts val="0"/>
              </a:spcAft>
            </a:pP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L. Moraleda, J.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Albiñana</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M. Salcedo, G. González - Moran Displasia del desarrollo de la cadera </a:t>
            </a:r>
            <a:r>
              <a:rPr lang="es-EC" sz="1400" b="1" i="1" dirty="0" smtClean="0">
                <a:effectLst/>
                <a:latin typeface="Arial" panose="020B0604020202020204" pitchFamily="34" charset="0"/>
                <a:ea typeface="Calibri" panose="020F0502020204030204" pitchFamily="34" charset="0"/>
                <a:cs typeface="Times New Roman" panose="02020603050405020304" pitchFamily="18" charset="0"/>
              </a:rPr>
              <a:t>Revista Española de Cirugía Ortopédica y Traumatología</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Volumen 57,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Issue</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1, Pages67-77</a:t>
            </a: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9936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58875"/>
          </a:xfrm>
        </p:spPr>
        <p:txBody>
          <a:bodyPr/>
          <a:lstStyle/>
          <a:p>
            <a:pPr algn="ctr"/>
            <a:r>
              <a:rPr lang="es-EC" b="1" dirty="0" smtClean="0">
                <a:latin typeface="Arial" panose="020B0604020202020204" pitchFamily="34" charset="0"/>
                <a:cs typeface="Arial" panose="020B0604020202020204" pitchFamily="34" charset="0"/>
              </a:rPr>
              <a:t>CONCLUSIONES</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524000"/>
            <a:ext cx="10515600" cy="4652963"/>
          </a:xfrm>
        </p:spPr>
        <p:txBody>
          <a:bodyPr/>
          <a:lstStyle/>
          <a:p>
            <a:pPr algn="just"/>
            <a:r>
              <a:rPr lang="es-EC" dirty="0" smtClean="0">
                <a:latin typeface="Arial" panose="020B0604020202020204" pitchFamily="34" charset="0"/>
                <a:cs typeface="Arial" panose="020B0604020202020204" pitchFamily="34" charset="0"/>
              </a:rPr>
              <a:t>La displasia del desarrollo de la cadera se presenta de 3 a 5 casos por cada 1000 niños nacidos vivos.</a:t>
            </a:r>
          </a:p>
          <a:p>
            <a:pPr algn="just"/>
            <a:r>
              <a:rPr lang="es-EC" dirty="0" smtClean="0">
                <a:latin typeface="Arial" panose="020B0604020202020204" pitchFamily="34" charset="0"/>
                <a:cs typeface="Arial" panose="020B0604020202020204" pitchFamily="34" charset="0"/>
              </a:rPr>
              <a:t>De mayor presentación en el sexo femenino con relación 7:1.</a:t>
            </a:r>
          </a:p>
          <a:p>
            <a:pPr algn="just"/>
            <a:r>
              <a:rPr lang="es-EC" dirty="0" smtClean="0">
                <a:latin typeface="Arial" panose="020B0604020202020204" pitchFamily="34" charset="0"/>
                <a:cs typeface="Arial" panose="020B0604020202020204" pitchFamily="34" charset="0"/>
              </a:rPr>
              <a:t>El examen neonatal como diagnostico precoz es el mas importante donde el signo de Ortolani representa mayor grado predictivo.</a:t>
            </a:r>
          </a:p>
          <a:p>
            <a:pPr algn="just"/>
            <a:r>
              <a:rPr lang="es-EC" dirty="0" smtClean="0">
                <a:latin typeface="Arial" panose="020B0604020202020204" pitchFamily="34" charset="0"/>
                <a:cs typeface="Arial" panose="020B0604020202020204" pitchFamily="34" charset="0"/>
              </a:rPr>
              <a:t>El ultrasonido representa una sensibilidad del 80% y una especificidad del 97%.</a:t>
            </a:r>
          </a:p>
          <a:p>
            <a:pPr algn="just"/>
            <a:r>
              <a:rPr lang="es-EC" dirty="0" smtClean="0">
                <a:latin typeface="Arial" panose="020B0604020202020204" pitchFamily="34" charset="0"/>
                <a:cs typeface="Arial" panose="020B0604020202020204" pitchFamily="34" charset="0"/>
              </a:rPr>
              <a:t>La radiografía posee un valor predictivo de hasta un 92% en pacientes mayores a 4 meses de edad.</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494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CONCLUSIONES</a:t>
            </a:r>
            <a:endParaRPr lang="es-EC" dirty="0"/>
          </a:p>
        </p:txBody>
      </p:sp>
      <p:sp>
        <p:nvSpPr>
          <p:cNvPr id="3" name="Marcador de contenido 2"/>
          <p:cNvSpPr>
            <a:spLocks noGrp="1"/>
          </p:cNvSpPr>
          <p:nvPr>
            <p:ph idx="1"/>
          </p:nvPr>
        </p:nvSpPr>
        <p:spPr/>
        <p:txBody>
          <a:bodyPr>
            <a:normAutofit/>
          </a:bodyPr>
          <a:lstStyle/>
          <a:p>
            <a:pPr algn="just"/>
            <a:r>
              <a:rPr lang="es-EC" sz="3200" dirty="0" smtClean="0">
                <a:latin typeface="Arial" panose="020B0604020202020204" pitchFamily="34" charset="0"/>
                <a:cs typeface="Arial" panose="020B0604020202020204" pitchFamily="34" charset="0"/>
              </a:rPr>
              <a:t>El tratamiento precoz con el arnés de Pavlik  posee una tasa de éxito de hasta un 95% en pacientes de 6 a 10 meses de edad.</a:t>
            </a:r>
          </a:p>
          <a:p>
            <a:pPr algn="just"/>
            <a:r>
              <a:rPr lang="es-EC" sz="3200" dirty="0" smtClean="0">
                <a:latin typeface="Arial" panose="020B0604020202020204" pitchFamily="34" charset="0"/>
                <a:cs typeface="Arial" panose="020B0604020202020204" pitchFamily="34" charset="0"/>
              </a:rPr>
              <a:t>Se plantean otros tratamientos alternativos tales como tenotomía, reducciones abiertas o cerradas que luego serán inmovilizadas con yeso pelvi pélvico que logra tener estabilidad de la cadera, evitando la complicación mas temida que es la necrosis avascular de la cabeza femoral.</a:t>
            </a:r>
          </a:p>
        </p:txBody>
      </p:sp>
    </p:spTree>
    <p:extLst>
      <p:ext uri="{BB962C8B-B14F-4D97-AF65-F5344CB8AC3E}">
        <p14:creationId xmlns:p14="http://schemas.microsoft.com/office/powerpoint/2010/main" val="2697024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65090"/>
          </a:xfrm>
        </p:spPr>
        <p:txBody>
          <a:bodyPr/>
          <a:lstStyle/>
          <a:p>
            <a:pPr algn="ctr"/>
            <a:r>
              <a:rPr lang="es-EC" b="1" dirty="0" smtClean="0">
                <a:latin typeface="Arial" panose="020B0604020202020204" pitchFamily="34" charset="0"/>
                <a:cs typeface="Arial" panose="020B0604020202020204" pitchFamily="34" charset="0"/>
              </a:rPr>
              <a:t>RECOMENDACIONES</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430216"/>
            <a:ext cx="10515600" cy="4746747"/>
          </a:xfrm>
        </p:spPr>
        <p:txBody>
          <a:bodyPr>
            <a:normAutofit lnSpcReduction="10000"/>
          </a:bodyPr>
          <a:lstStyle/>
          <a:p>
            <a:pPr marL="0" indent="0" algn="just">
              <a:buNone/>
            </a:pPr>
            <a:r>
              <a:rPr lang="es-EC" sz="3200" dirty="0">
                <a:latin typeface="Arial" panose="020B0604020202020204" pitchFamily="34" charset="0"/>
                <a:cs typeface="Arial" panose="020B0604020202020204" pitchFamily="34" charset="0"/>
              </a:rPr>
              <a:t>El diagnóstico y el tratamiento precoz de la displasia del desarrollo de la cadera es importante para evitar secuelas posteriores, ya que es una patología </a:t>
            </a:r>
            <a:r>
              <a:rPr lang="es-EC" sz="3200" dirty="0" err="1" smtClean="0">
                <a:latin typeface="Arial" panose="020B0604020202020204" pitchFamily="34" charset="0"/>
                <a:cs typeface="Arial" panose="020B0604020202020204" pitchFamily="34" charset="0"/>
              </a:rPr>
              <a:t>osteo</a:t>
            </a:r>
            <a:r>
              <a:rPr lang="es-EC" sz="3200" dirty="0" smtClean="0">
                <a:latin typeface="Arial" panose="020B0604020202020204" pitchFamily="34" charset="0"/>
                <a:cs typeface="Arial" panose="020B0604020202020204" pitchFamily="34" charset="0"/>
              </a:rPr>
              <a:t> muscular </a:t>
            </a:r>
            <a:r>
              <a:rPr lang="es-EC" sz="3200" dirty="0">
                <a:latin typeface="Arial" panose="020B0604020202020204" pitchFamily="34" charset="0"/>
                <a:cs typeface="Arial" panose="020B0604020202020204" pitchFamily="34" charset="0"/>
              </a:rPr>
              <a:t>frecuente en menores de dos años de edad, es importante impulsar estudios de casos en nuestro país y creando programas de detección precoz de displasia del desarrollo de la cadera, desde la primera consulta o en el momento de hacer el primer examen neonatal, refiriendo al paciente a consulta de traumatología pediátrica, si hay casos dudosos o positivos, para poder ejercer un tratamiento precoz, que evitaría secuelas significativas.</a:t>
            </a:r>
          </a:p>
          <a:p>
            <a:endParaRPr lang="es-EC" dirty="0"/>
          </a:p>
        </p:txBody>
      </p:sp>
    </p:spTree>
    <p:extLst>
      <p:ext uri="{BB962C8B-B14F-4D97-AF65-F5344CB8AC3E}">
        <p14:creationId xmlns:p14="http://schemas.microsoft.com/office/powerpoint/2010/main" val="604179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normAutofit/>
          </a:bodyPr>
          <a:lstStyle/>
          <a:p>
            <a:pPr marL="0" indent="0" algn="ctr">
              <a:buNone/>
            </a:pPr>
            <a:r>
              <a:rPr lang="es-EC" sz="16600" b="1" dirty="0" smtClean="0">
                <a:latin typeface="Arial" panose="020B0604020202020204" pitchFamily="34" charset="0"/>
                <a:cs typeface="Arial" panose="020B0604020202020204" pitchFamily="34" charset="0"/>
              </a:rPr>
              <a:t>GRACIAS</a:t>
            </a:r>
            <a:endParaRPr lang="es-EC" sz="1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73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Displasia congénita de la cadera</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430215"/>
            <a:ext cx="10515600" cy="3727939"/>
          </a:xfrm>
        </p:spPr>
        <p:txBody>
          <a:bodyPr>
            <a:normAutofit/>
          </a:bodyPr>
          <a:lstStyle/>
          <a:p>
            <a:pPr marL="0" indent="0" algn="just">
              <a:buNone/>
            </a:pPr>
            <a:r>
              <a:rPr lang="es-EC" sz="3200" dirty="0" smtClean="0">
                <a:latin typeface="Arial" panose="020B0604020202020204" pitchFamily="34" charset="0"/>
                <a:cs typeface="Arial" panose="020B0604020202020204" pitchFamily="34" charset="0"/>
              </a:rPr>
              <a:t>Actualmente se prefiere el termino </a:t>
            </a:r>
            <a:r>
              <a:rPr lang="es-EC" sz="3200" b="1" dirty="0" smtClean="0">
                <a:latin typeface="Arial" panose="020B0604020202020204" pitchFamily="34" charset="0"/>
                <a:cs typeface="Arial" panose="020B0604020202020204" pitchFamily="34" charset="0"/>
              </a:rPr>
              <a:t>DISPLASIA DEL DESARROLLO DE LA CADERA </a:t>
            </a:r>
            <a:r>
              <a:rPr lang="es-EC" sz="3200" dirty="0" smtClean="0">
                <a:latin typeface="Arial" panose="020B0604020202020204" pitchFamily="34" charset="0"/>
                <a:cs typeface="Arial" panose="020B0604020202020204" pitchFamily="34" charset="0"/>
              </a:rPr>
              <a:t>por su carácter evolutivo y aparición post natal.</a:t>
            </a:r>
            <a:r>
              <a:rPr lang="es-EC" sz="3200" baseline="30000" dirty="0">
                <a:latin typeface="Arial" panose="020B0604020202020204" pitchFamily="34" charset="0"/>
                <a:cs typeface="Arial" panose="020B0604020202020204" pitchFamily="34" charset="0"/>
              </a:rPr>
              <a:t> </a:t>
            </a:r>
            <a:endParaRPr lang="es-EC" sz="3200" dirty="0" smtClean="0">
              <a:latin typeface="Arial" panose="020B0604020202020204" pitchFamily="34" charset="0"/>
              <a:cs typeface="Arial" panose="020B0604020202020204" pitchFamily="34" charset="0"/>
            </a:endParaRPr>
          </a:p>
          <a:p>
            <a:pPr marL="0" indent="0" algn="just">
              <a:buNone/>
            </a:pPr>
            <a:r>
              <a:rPr lang="es-EC" sz="3200" b="1" dirty="0" smtClean="0">
                <a:latin typeface="Arial" panose="020B0604020202020204" pitchFamily="34" charset="0"/>
                <a:cs typeface="Arial" panose="020B0604020202020204" pitchFamily="34" charset="0"/>
              </a:rPr>
              <a:t>Definición</a:t>
            </a:r>
          </a:p>
          <a:p>
            <a:pPr marL="0" indent="0" algn="just">
              <a:buNone/>
            </a:pPr>
            <a:r>
              <a:rPr lang="es-EC" sz="3200" dirty="0" smtClean="0">
                <a:latin typeface="Arial" panose="020B0604020202020204" pitchFamily="34" charset="0"/>
                <a:cs typeface="Arial" panose="020B0604020202020204" pitchFamily="34" charset="0"/>
              </a:rPr>
              <a:t>El termino utilizado actualmente para designar una  condición en la que la cabeza femoral tiene una relación anormal con el acetabulo.</a:t>
            </a:r>
            <a:r>
              <a:rPr lang="es-EC" sz="3200" baseline="30000" dirty="0"/>
              <a:t> </a:t>
            </a:r>
            <a:endParaRPr lang="es-EC" sz="3200" dirty="0" smtClean="0">
              <a:latin typeface="Arial" panose="020B0604020202020204" pitchFamily="34" charset="0"/>
              <a:cs typeface="Arial" panose="020B0604020202020204" pitchFamily="34" charset="0"/>
            </a:endParaRPr>
          </a:p>
          <a:p>
            <a:pPr marL="0" indent="0">
              <a:buNone/>
            </a:pPr>
            <a:endParaRPr lang="es-EC" dirty="0"/>
          </a:p>
        </p:txBody>
      </p:sp>
      <p:sp>
        <p:nvSpPr>
          <p:cNvPr id="4" name="Rectángulo 3"/>
          <p:cNvSpPr/>
          <p:nvPr/>
        </p:nvSpPr>
        <p:spPr>
          <a:xfrm>
            <a:off x="838200" y="5251183"/>
            <a:ext cx="10515600" cy="1453539"/>
          </a:xfrm>
          <a:prstGeom prst="rect">
            <a:avLst/>
          </a:prstGeom>
        </p:spPr>
        <p:txBody>
          <a:bodyPr wrap="square">
            <a:spAutoFit/>
          </a:bodyPr>
          <a:lstStyle/>
          <a:p>
            <a:pPr lvl="0" algn="just">
              <a:spcAft>
                <a:spcPts val="800"/>
              </a:spcAft>
            </a:pP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sz="1400"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Isunza</a:t>
            </a: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-Ramírez A, </a:t>
            </a:r>
            <a:r>
              <a:rPr lang="es-EC" sz="1400"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Isunza</a:t>
            </a: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-Alonso OD. Displasia de la cadera. Acta Pediatría </a:t>
            </a:r>
            <a:r>
              <a:rPr lang="es-EC" sz="1400"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Mex</a:t>
            </a: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2015; 36:205-207.</a:t>
            </a:r>
          </a:p>
          <a:p>
            <a:pPr algn="just">
              <a:spcAft>
                <a:spcPts val="800"/>
              </a:spcAft>
            </a:pPr>
            <a:r>
              <a:rPr lang="es-EC" sz="1400" b="1" dirty="0"/>
              <a:t>-</a:t>
            </a:r>
            <a:r>
              <a:rPr lang="es-EC" sz="1400" b="1" dirty="0" smtClean="0"/>
              <a:t> M</a:t>
            </a:r>
            <a:r>
              <a:rPr lang="es-EC" sz="1400" b="1" dirty="0"/>
              <a:t>. Paz Lovera. L. Llorente </a:t>
            </a:r>
            <a:r>
              <a:rPr lang="es-EC" sz="1400" b="1" dirty="0" err="1"/>
              <a:t>Otones</a:t>
            </a:r>
            <a:r>
              <a:rPr lang="es-EC" sz="1400" b="1" dirty="0"/>
              <a:t>, I. Rivero Calle, L. </a:t>
            </a:r>
            <a:r>
              <a:rPr lang="es-EC" sz="1400" b="1" dirty="0" err="1"/>
              <a:t>Lesmes</a:t>
            </a:r>
            <a:r>
              <a:rPr lang="es-EC" sz="1400" b="1" dirty="0"/>
              <a:t> </a:t>
            </a:r>
            <a:r>
              <a:rPr lang="es-EC" sz="1400" b="1" dirty="0" err="1"/>
              <a:t>Moltó</a:t>
            </a:r>
            <a:r>
              <a:rPr lang="es-EC" sz="1400" b="1" dirty="0"/>
              <a:t>, MR. Rodríguez Díaz. </a:t>
            </a:r>
            <a:r>
              <a:rPr lang="es-EC" sz="1400" b="1" dirty="0" err="1"/>
              <a:t>Mj</a:t>
            </a:r>
            <a:r>
              <a:rPr lang="es-EC" sz="1400" b="1" dirty="0"/>
              <a:t>. Rivero Martin. Displasia evolutiva de cadera: controversia sobre el cribado ecográfico universal. Revista Pediatría de Atención Primaria. Vol. XIII n° 49 Enero/ Marzo 2011.Revista Pediatría. Atención Primaria. 2011; 13:127 -34.</a:t>
            </a:r>
          </a:p>
          <a:p>
            <a:pPr marL="342900" lvl="0" indent="-342900" algn="just">
              <a:lnSpc>
                <a:spcPct val="107000"/>
              </a:lnSpc>
              <a:spcAft>
                <a:spcPts val="800"/>
              </a:spcAft>
              <a:buFont typeface="+mj-lt"/>
              <a:buAutoNum type="arabicPeriod"/>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034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Displasia del desarrollo de la cadera</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825625"/>
            <a:ext cx="10515600" cy="3473206"/>
          </a:xfrm>
        </p:spPr>
        <p:txBody>
          <a:bodyPr/>
          <a:lstStyle/>
          <a:p>
            <a:pPr marL="0" indent="0" algn="just">
              <a:buNone/>
            </a:pPr>
            <a:r>
              <a:rPr lang="es-EC" sz="3200" dirty="0">
                <a:latin typeface="Arial" panose="020B0604020202020204" pitchFamily="34" charset="0"/>
                <a:cs typeface="Arial" panose="020B0604020202020204" pitchFamily="34" charset="0"/>
              </a:rPr>
              <a:t>Dentro de las anormalidades que mayor se presentación en la displasia del desarrollo de la cadera se dan en el acetábulo, ya que su crecimiento se ve afectado se afecta por los cambios de presión originados por la dirección de la cabeza femoral. Los cambios en la cabeza femoral son secundarios a la presión sobre la misma en la luxación y subluxación</a:t>
            </a:r>
            <a:r>
              <a:rPr lang="es-EC" sz="3200" dirty="0" smtClean="0">
                <a:latin typeface="Arial" panose="020B0604020202020204" pitchFamily="34" charset="0"/>
                <a:cs typeface="Arial" panose="020B0604020202020204" pitchFamily="34" charset="0"/>
              </a:rPr>
              <a:t>.</a:t>
            </a:r>
            <a:r>
              <a:rPr lang="es-EC" sz="3200" dirty="0"/>
              <a:t> </a:t>
            </a:r>
            <a:r>
              <a:rPr lang="es-EC" sz="3200" dirty="0" smtClean="0"/>
              <a:t> </a:t>
            </a:r>
            <a:endParaRPr lang="es-EC" sz="3200" dirty="0">
              <a:latin typeface="Arial" panose="020B0604020202020204" pitchFamily="34" charset="0"/>
              <a:cs typeface="Arial" panose="020B0604020202020204" pitchFamily="34" charset="0"/>
            </a:endParaRPr>
          </a:p>
          <a:p>
            <a:pPr marL="0" indent="0">
              <a:buNone/>
            </a:pPr>
            <a:endParaRPr lang="es-EC" dirty="0"/>
          </a:p>
        </p:txBody>
      </p:sp>
      <p:sp>
        <p:nvSpPr>
          <p:cNvPr id="4" name="Rectángulo 3"/>
          <p:cNvSpPr/>
          <p:nvPr/>
        </p:nvSpPr>
        <p:spPr>
          <a:xfrm>
            <a:off x="838200" y="5603645"/>
            <a:ext cx="10515600" cy="685059"/>
          </a:xfrm>
          <a:prstGeom prst="rect">
            <a:avLst/>
          </a:prstGeom>
        </p:spPr>
        <p:txBody>
          <a:bodyPr wrap="square">
            <a:spAutoFit/>
          </a:bodyPr>
          <a:lstStyle/>
          <a:p>
            <a:pPr lvl="0" algn="just">
              <a:lnSpc>
                <a:spcPct val="107000"/>
              </a:lnSpc>
              <a:spcAft>
                <a:spcPts val="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 Ruiz-Rivas JA, Ponce de León-Fernández CJ. Análisis radiológico simple en el diagnóstico de displasia del desarrollo de la cadera en lactantes. Rev.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Sanid</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Milit</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Mex</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2015; 69:275-281.</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4914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ETIOPATOGENIA</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383323"/>
            <a:ext cx="10515600" cy="4407877"/>
          </a:xfrm>
        </p:spPr>
        <p:txBody>
          <a:bodyPr>
            <a:noAutofit/>
          </a:bodyPr>
          <a:lstStyle/>
          <a:p>
            <a:r>
              <a:rPr lang="es-EC" sz="3200" dirty="0" smtClean="0"/>
              <a:t>De manera general afecta a 3 – 5 de cada 1000 nacidos vivos.</a:t>
            </a:r>
          </a:p>
          <a:p>
            <a:pPr algn="just"/>
            <a:r>
              <a:rPr lang="es-EC" sz="3200" dirty="0" smtClean="0"/>
              <a:t>Es multifactorial, que incluyen factores ambientales, genéticos e intrauterinos.</a:t>
            </a:r>
          </a:p>
          <a:p>
            <a:pPr algn="just"/>
            <a:r>
              <a:rPr lang="es-EC" sz="3200" dirty="0" smtClean="0"/>
              <a:t>Relación al sexo es de 7:1 pare el sexo femenino frente al masculino.</a:t>
            </a:r>
          </a:p>
          <a:p>
            <a:pPr algn="just"/>
            <a:r>
              <a:rPr lang="es-EC" sz="3200" dirty="0" smtClean="0"/>
              <a:t>Antecedentes Familiares un 12, 1% en familiares de primer grado, 1,74% de segundo grado.</a:t>
            </a:r>
          </a:p>
          <a:p>
            <a:pPr algn="just"/>
            <a:r>
              <a:rPr lang="es-EC" sz="3200" dirty="0" smtClean="0"/>
              <a:t>En partos nuevos con antecedentes previos con presentación es de un 6%</a:t>
            </a:r>
            <a:endParaRPr lang="es-EC" sz="3200" dirty="0"/>
          </a:p>
        </p:txBody>
      </p:sp>
      <p:sp>
        <p:nvSpPr>
          <p:cNvPr id="6" name="Rectángulo 5"/>
          <p:cNvSpPr/>
          <p:nvPr/>
        </p:nvSpPr>
        <p:spPr>
          <a:xfrm>
            <a:off x="838200" y="6037135"/>
            <a:ext cx="10515600" cy="772263"/>
          </a:xfrm>
          <a:prstGeom prst="rect">
            <a:avLst/>
          </a:prstGeom>
        </p:spPr>
        <p:txBody>
          <a:bodyPr wrap="square">
            <a:spAutoFit/>
          </a:bodyPr>
          <a:lstStyle/>
          <a:p>
            <a:pPr lvl="0" algn="just">
              <a:lnSpc>
                <a:spcPct val="107000"/>
              </a:lnSpc>
              <a:spcAft>
                <a:spcPts val="0"/>
              </a:spcAft>
            </a:pP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-M. Paz Lovera. L. Llorente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Otones</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I. Rivero Calle, L.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Lesmes</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Moltó</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MR. Rodríguez Díaz. </a:t>
            </a:r>
            <a:r>
              <a:rPr lang="es-EC" sz="1400" b="1" dirty="0" err="1" smtClean="0">
                <a:effectLst/>
                <a:latin typeface="Arial" panose="020B0604020202020204" pitchFamily="34" charset="0"/>
                <a:ea typeface="Calibri" panose="020F0502020204030204" pitchFamily="34" charset="0"/>
                <a:cs typeface="Times New Roman" panose="02020603050405020304" pitchFamily="18" charset="0"/>
              </a:rPr>
              <a:t>Mj</a:t>
            </a:r>
            <a:r>
              <a:rPr lang="es-EC" sz="1400" b="1" dirty="0" smtClean="0">
                <a:effectLst/>
                <a:latin typeface="Arial" panose="020B0604020202020204" pitchFamily="34" charset="0"/>
                <a:ea typeface="Calibri" panose="020F0502020204030204" pitchFamily="34" charset="0"/>
                <a:cs typeface="Times New Roman" panose="02020603050405020304" pitchFamily="18" charset="0"/>
              </a:rPr>
              <a:t>. Rivero Martin. Displasia evolutiva de cadera: controversia sobre el cribado ecográfico universal. Revista Pediatría de Atención Primaria. Vol. XIII n° 49 Enero/ Marzo 2011.Revista Pediatría. Atención Primaria. 2011; 13:127 -34.</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3815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¿Cuales son los signos clínicos para un diagnostico precoz?</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825625"/>
            <a:ext cx="10515600" cy="3004283"/>
          </a:xfrm>
        </p:spPr>
        <p:txBody>
          <a:bodyPr>
            <a:normAutofit/>
          </a:bodyPr>
          <a:lstStyle/>
          <a:p>
            <a:pPr marL="0" indent="0" algn="just">
              <a:buNone/>
            </a:pPr>
            <a:r>
              <a:rPr lang="es-EC" sz="3200" dirty="0" smtClean="0">
                <a:latin typeface="Arial" panose="020B0604020202020204" pitchFamily="34" charset="0"/>
                <a:cs typeface="Arial" panose="020B0604020202020204" pitchFamily="34" charset="0"/>
              </a:rPr>
              <a:t>El 10 -27% de los pacientes con DDC no poseen factores de riesgo.</a:t>
            </a:r>
          </a:p>
          <a:p>
            <a:pPr marL="0" indent="0" algn="just">
              <a:buNone/>
            </a:pPr>
            <a:r>
              <a:rPr lang="es-EC" sz="3200" dirty="0" smtClean="0">
                <a:latin typeface="Arial" panose="020B0604020202020204" pitchFamily="34" charset="0"/>
                <a:cs typeface="Arial" panose="020B0604020202020204" pitchFamily="34" charset="0"/>
              </a:rPr>
              <a:t>El diagnostico precoz se basa en la demostración de una cadera inestable con las maniobras de Barlow y Ortolani desde el nacimiento hasta el mes y medio de edad.</a:t>
            </a:r>
            <a:endParaRPr lang="es-EC" sz="3200" dirty="0">
              <a:latin typeface="Arial" panose="020B0604020202020204" pitchFamily="34" charset="0"/>
              <a:cs typeface="Arial" panose="020B0604020202020204" pitchFamily="34" charset="0"/>
            </a:endParaRPr>
          </a:p>
        </p:txBody>
      </p:sp>
      <p:sp>
        <p:nvSpPr>
          <p:cNvPr id="4" name="Rectángulo 3"/>
          <p:cNvSpPr/>
          <p:nvPr/>
        </p:nvSpPr>
        <p:spPr>
          <a:xfrm>
            <a:off x="838200" y="5252886"/>
            <a:ext cx="11025554" cy="1277786"/>
          </a:xfrm>
          <a:prstGeom prst="rect">
            <a:avLst/>
          </a:prstGeom>
        </p:spPr>
        <p:txBody>
          <a:bodyPr wrap="square">
            <a:spAutoFit/>
          </a:bodyPr>
          <a:lstStyle/>
          <a:p>
            <a:pPr lvl="0" algn="just">
              <a:lnSpc>
                <a:spcPct val="107000"/>
              </a:lnSpc>
              <a:spcAft>
                <a:spcPts val="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M. Paz Lovera. L. Llorente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Otones</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I. Rivero Calle, L.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Lesmes</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Moltó</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MR. Rodríguez Díaz. </a:t>
            </a:r>
            <a:r>
              <a:rPr lang="es-EC" b="1" dirty="0" err="1" smtClean="0">
                <a:effectLst/>
                <a:latin typeface="Arial" panose="020B0604020202020204" pitchFamily="34" charset="0"/>
                <a:ea typeface="Calibri" panose="020F0502020204030204" pitchFamily="34" charset="0"/>
                <a:cs typeface="Times New Roman" panose="02020603050405020304" pitchFamily="18" charset="0"/>
              </a:rPr>
              <a:t>Mj</a:t>
            </a:r>
            <a:r>
              <a:rPr lang="es-EC" b="1" dirty="0" smtClean="0">
                <a:effectLst/>
                <a:latin typeface="Arial" panose="020B0604020202020204" pitchFamily="34" charset="0"/>
                <a:ea typeface="Calibri" panose="020F0502020204030204" pitchFamily="34" charset="0"/>
                <a:cs typeface="Times New Roman" panose="02020603050405020304" pitchFamily="18" charset="0"/>
              </a:rPr>
              <a:t>. Rivero Martin. Displasia evolutiva de cadera: controversia sobre el cribado ecográfico universal. Revista Pediatría de Atención Primaria. Vol. XIII n° 49 Enero/ Marzo 2011.Revista Pediatría. Atención Primaria. 2011; 13:127 -34.</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818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SIGNOS CLINICOS</a:t>
            </a:r>
            <a:endParaRPr lang="es-EC"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552576"/>
            <a:ext cx="10515600" cy="4144839"/>
          </a:xfrm>
        </p:spPr>
        <p:txBody>
          <a:bodyPr>
            <a:noAutofit/>
          </a:bodyPr>
          <a:lstStyle/>
          <a:p>
            <a:pPr marL="0" indent="0" algn="just">
              <a:buNone/>
            </a:pPr>
            <a:r>
              <a:rPr lang="es-EC" b="1" dirty="0" smtClean="0">
                <a:latin typeface="Arial" panose="020B0604020202020204" pitchFamily="34" charset="0"/>
                <a:cs typeface="Arial" panose="020B0604020202020204" pitchFamily="34" charset="0"/>
              </a:rPr>
              <a:t>Maniobra de Barlow</a:t>
            </a:r>
            <a:endParaRPr lang="es-EC" b="1" dirty="0">
              <a:latin typeface="Arial" panose="020B0604020202020204" pitchFamily="34" charset="0"/>
              <a:cs typeface="Arial" panose="020B0604020202020204" pitchFamily="34" charset="0"/>
            </a:endParaRPr>
          </a:p>
          <a:p>
            <a:pPr marL="0" indent="0" algn="just">
              <a:buNone/>
            </a:pPr>
            <a:r>
              <a:rPr lang="es-EC" dirty="0" smtClean="0">
                <a:latin typeface="Arial" panose="020B0604020202020204" pitchFamily="34" charset="0"/>
                <a:cs typeface="Arial" panose="020B0604020202020204" pitchFamily="34" charset="0"/>
              </a:rPr>
              <a:t>Consiste en abducir la cadera y empujar posteriormente para intentar luxarla, es una cadera reducida pero luxable.</a:t>
            </a:r>
          </a:p>
          <a:p>
            <a:pPr marL="0" indent="0" algn="just">
              <a:buNone/>
            </a:pPr>
            <a:r>
              <a:rPr lang="es-EC" b="1" dirty="0" smtClean="0">
                <a:latin typeface="Arial" panose="020B0604020202020204" pitchFamily="34" charset="0"/>
                <a:cs typeface="Arial" panose="020B0604020202020204" pitchFamily="34" charset="0"/>
              </a:rPr>
              <a:t>Maniobra de Ortolani</a:t>
            </a:r>
          </a:p>
          <a:p>
            <a:pPr marL="0" indent="0" algn="just">
              <a:buNone/>
            </a:pPr>
            <a:r>
              <a:rPr lang="es-EC" dirty="0" smtClean="0">
                <a:latin typeface="Arial" panose="020B0604020202020204" pitchFamily="34" charset="0"/>
                <a:cs typeface="Arial" panose="020B0604020202020204" pitchFamily="34" charset="0"/>
              </a:rPr>
              <a:t>Consiste en abducir la cadera y empujar anteriormente, señala la presencia de una cadera luxada pero reductible.</a:t>
            </a:r>
          </a:p>
          <a:p>
            <a:pPr marL="0" indent="0" algn="just">
              <a:buNone/>
            </a:pPr>
            <a:r>
              <a:rPr lang="es-EC" b="1" dirty="0" smtClean="0">
                <a:latin typeface="Arial" panose="020B0604020202020204" pitchFamily="34" charset="0"/>
                <a:cs typeface="Arial" panose="020B0604020202020204" pitchFamily="34" charset="0"/>
              </a:rPr>
              <a:t>Dificultad de la Abducción de la cadera</a:t>
            </a:r>
          </a:p>
          <a:p>
            <a:pPr marL="0" indent="0" algn="just">
              <a:buNone/>
            </a:pPr>
            <a:r>
              <a:rPr lang="es-EC" dirty="0" smtClean="0">
                <a:latin typeface="Arial" panose="020B0604020202020204" pitchFamily="34" charset="0"/>
                <a:cs typeface="Arial" panose="020B0604020202020204" pitchFamily="34" charset="0"/>
              </a:rPr>
              <a:t>Suele establecerse después de los 2 meses y se la considera positivo si es menos a 70°</a:t>
            </a:r>
            <a:endParaRPr lang="es-EC" dirty="0">
              <a:latin typeface="Arial" panose="020B0604020202020204" pitchFamily="34" charset="0"/>
              <a:cs typeface="Arial" panose="020B0604020202020204" pitchFamily="34" charset="0"/>
            </a:endParaRPr>
          </a:p>
        </p:txBody>
      </p:sp>
      <p:sp>
        <p:nvSpPr>
          <p:cNvPr id="5" name="Rectángulo 4"/>
          <p:cNvSpPr/>
          <p:nvPr/>
        </p:nvSpPr>
        <p:spPr>
          <a:xfrm>
            <a:off x="556846" y="6172941"/>
            <a:ext cx="10515600" cy="605935"/>
          </a:xfrm>
          <a:prstGeom prst="rect">
            <a:avLst/>
          </a:prstGeom>
        </p:spPr>
        <p:txBody>
          <a:bodyPr wrap="square">
            <a:spAutoFit/>
          </a:bodyPr>
          <a:lstStyle/>
          <a:p>
            <a:pPr lvl="0" algn="just">
              <a:lnSpc>
                <a:spcPct val="107000"/>
              </a:lnSpc>
              <a:spcAft>
                <a:spcPts val="0"/>
              </a:spcAft>
            </a:pP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L. Moraleda, J. </a:t>
            </a:r>
            <a:r>
              <a:rPr lang="es-EC" sz="1600" b="1" dirty="0" err="1" smtClean="0">
                <a:effectLst/>
                <a:latin typeface="Arial" panose="020B0604020202020204" pitchFamily="34" charset="0"/>
                <a:ea typeface="Calibri" panose="020F0502020204030204" pitchFamily="34" charset="0"/>
                <a:cs typeface="Times New Roman" panose="02020603050405020304" pitchFamily="18" charset="0"/>
              </a:rPr>
              <a:t>Albiñana</a:t>
            </a: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 M. Salcedo, G. González - Moran Displasia del desarrollo de la cadera </a:t>
            </a:r>
            <a:r>
              <a:rPr lang="es-EC" sz="1600" b="1" i="1" dirty="0" smtClean="0">
                <a:effectLst/>
                <a:latin typeface="Arial" panose="020B0604020202020204" pitchFamily="34" charset="0"/>
                <a:ea typeface="Calibri" panose="020F0502020204030204" pitchFamily="34" charset="0"/>
                <a:cs typeface="Times New Roman" panose="02020603050405020304" pitchFamily="18" charset="0"/>
              </a:rPr>
              <a:t>Revista Española de Cirugía Ortopédica y Traumatología</a:t>
            </a: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 Volumen 57, </a:t>
            </a:r>
            <a:r>
              <a:rPr lang="es-EC" sz="1600" b="1" dirty="0" err="1" smtClean="0">
                <a:effectLst/>
                <a:latin typeface="Arial" panose="020B0604020202020204" pitchFamily="34" charset="0"/>
                <a:ea typeface="Calibri" panose="020F0502020204030204" pitchFamily="34" charset="0"/>
                <a:cs typeface="Times New Roman" panose="02020603050405020304" pitchFamily="18" charset="0"/>
              </a:rPr>
              <a:t>Issue</a:t>
            </a: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 1, Pages67-77.</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0350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SIGNOS CLINICOS</a:t>
            </a:r>
            <a:endParaRPr lang="es-EC" dirty="0"/>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1107097" y="1497378"/>
            <a:ext cx="4285517" cy="3262190"/>
          </a:xfrm>
          <a:prstGeom prst="rect">
            <a:avLst/>
          </a:prstGeom>
          <a:noFill/>
          <a:ln>
            <a:noFill/>
          </a:ln>
        </p:spPr>
      </p:pic>
      <p:pic>
        <p:nvPicPr>
          <p:cNvPr id="10" name="Marcador de contenido 9"/>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87110" y="1497378"/>
            <a:ext cx="4566690" cy="3262190"/>
          </a:xfrm>
          <a:prstGeom prst="rect">
            <a:avLst/>
          </a:prstGeom>
          <a:noFill/>
          <a:ln>
            <a:noFill/>
          </a:ln>
        </p:spPr>
      </p:pic>
      <p:sp>
        <p:nvSpPr>
          <p:cNvPr id="11" name="Rectángulo 10"/>
          <p:cNvSpPr/>
          <p:nvPr/>
        </p:nvSpPr>
        <p:spPr>
          <a:xfrm>
            <a:off x="1107097" y="4759568"/>
            <a:ext cx="10246703" cy="703847"/>
          </a:xfrm>
          <a:prstGeom prst="rect">
            <a:avLst/>
          </a:prstGeom>
        </p:spPr>
        <p:txBody>
          <a:bodyPr wrap="square">
            <a:spAutoFit/>
          </a:bodyPr>
          <a:lstStyle/>
          <a:p>
            <a:pPr algn="just">
              <a:lnSpc>
                <a:spcPct val="150000"/>
              </a:lnSpc>
              <a:spcAft>
                <a:spcPts val="0"/>
              </a:spcAft>
            </a:pPr>
            <a:r>
              <a:rPr lang="es-EC" sz="1400" b="1" dirty="0" smtClean="0">
                <a:effectLst/>
                <a:latin typeface="Arial" panose="020B0604020202020204" pitchFamily="34" charset="0"/>
                <a:ea typeface="Times New Roman" panose="02020603050405020304" pitchFamily="18" charset="0"/>
                <a:cs typeface="Times New Roman" panose="02020603050405020304" pitchFamily="18" charset="0"/>
              </a:rPr>
              <a:t>Grafico 1. </a:t>
            </a:r>
            <a:r>
              <a:rPr lang="es-EC" sz="1400" dirty="0" smtClean="0">
                <a:effectLst/>
                <a:latin typeface="Arial" panose="020B0604020202020204" pitchFamily="34" charset="0"/>
                <a:ea typeface="Times New Roman" panose="02020603050405020304" pitchFamily="18" charset="0"/>
                <a:cs typeface="Times New Roman" panose="02020603050405020304" pitchFamily="18" charset="0"/>
              </a:rPr>
              <a:t>En la primera imagen nos muestra una cadera normal; en la segunda nos indica una limitación de la abducción de la cadera izquierda.</a:t>
            </a:r>
            <a:endParaRPr lang="es-EC"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1107096" y="5891821"/>
            <a:ext cx="10246703" cy="685059"/>
          </a:xfrm>
          <a:prstGeom prst="rect">
            <a:avLst/>
          </a:prstGeom>
        </p:spPr>
        <p:txBody>
          <a:bodyPr wrap="square">
            <a:spAutoFit/>
          </a:bodyPr>
          <a:lstStyle/>
          <a:p>
            <a:pPr lvl="0" algn="just">
              <a:lnSpc>
                <a:spcPct val="107000"/>
              </a:lnSpc>
              <a:spcAft>
                <a:spcPts val="80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Isunza</a:t>
            </a:r>
            <a:r>
              <a:rPr lang="es-EC"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-Ramírez A, </a:t>
            </a:r>
            <a:r>
              <a:rPr lang="es-EC"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Isunza</a:t>
            </a:r>
            <a:r>
              <a:rPr lang="es-EC"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-Alonso OD. Displasia de la cadera. Acta Pediatría </a:t>
            </a:r>
            <a:r>
              <a:rPr lang="es-EC"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Mex</a:t>
            </a:r>
            <a:r>
              <a:rPr lang="es-EC"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2015; 36:205-207.</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748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latin typeface="Arial" panose="020B0604020202020204" pitchFamily="34" charset="0"/>
                <a:cs typeface="Arial" panose="020B0604020202020204" pitchFamily="34" charset="0"/>
              </a:rPr>
              <a:t>SIGNOS CLINICOS</a:t>
            </a:r>
            <a:endParaRPr lang="es-EC" dirty="0"/>
          </a:p>
        </p:txBody>
      </p:sp>
      <p:sp>
        <p:nvSpPr>
          <p:cNvPr id="3" name="Marcador de contenido 2"/>
          <p:cNvSpPr>
            <a:spLocks noGrp="1"/>
          </p:cNvSpPr>
          <p:nvPr>
            <p:ph idx="1"/>
          </p:nvPr>
        </p:nvSpPr>
        <p:spPr>
          <a:xfrm>
            <a:off x="838200" y="1500554"/>
            <a:ext cx="10515600" cy="4676409"/>
          </a:xfrm>
        </p:spPr>
        <p:txBody>
          <a:bodyPr/>
          <a:lstStyle/>
          <a:p>
            <a:pPr marL="0" indent="0">
              <a:buNone/>
            </a:pPr>
            <a:r>
              <a:rPr lang="es-EC" b="1" dirty="0" smtClean="0">
                <a:latin typeface="Arial" panose="020B0604020202020204" pitchFamily="34" charset="0"/>
                <a:cs typeface="Arial" panose="020B0604020202020204" pitchFamily="34" charset="0"/>
              </a:rPr>
              <a:t>Signo de Galeazzi</a:t>
            </a:r>
          </a:p>
          <a:p>
            <a:pPr marL="0" indent="0" algn="just">
              <a:buNone/>
            </a:pPr>
            <a:r>
              <a:rPr lang="es-EC" dirty="0" smtClean="0">
                <a:latin typeface="Arial" panose="020B0604020202020204" pitchFamily="34" charset="0"/>
                <a:cs typeface="Arial" panose="020B0604020202020204" pitchFamily="34" charset="0"/>
              </a:rPr>
              <a:t>Es la asimetría de los pliegues, no es muy fiable ya que esta presente en el 30% de los niños con cadera normal, y no suele estar en pacientes con caderas displasicas.</a:t>
            </a:r>
          </a:p>
          <a:p>
            <a:pPr marL="0" indent="0">
              <a:buNone/>
            </a:pP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927230" y="3305900"/>
            <a:ext cx="4337539" cy="2391508"/>
          </a:xfrm>
          <a:prstGeom prst="rect">
            <a:avLst/>
          </a:prstGeom>
          <a:noFill/>
          <a:ln>
            <a:noFill/>
          </a:ln>
        </p:spPr>
      </p:pic>
      <p:sp>
        <p:nvSpPr>
          <p:cNvPr id="5" name="Rectángulo 4"/>
          <p:cNvSpPr/>
          <p:nvPr/>
        </p:nvSpPr>
        <p:spPr>
          <a:xfrm>
            <a:off x="1107097" y="5969370"/>
            <a:ext cx="10246703" cy="685059"/>
          </a:xfrm>
          <a:prstGeom prst="rect">
            <a:avLst/>
          </a:prstGeom>
        </p:spPr>
        <p:txBody>
          <a:bodyPr wrap="square">
            <a:spAutoFit/>
          </a:bodyPr>
          <a:lstStyle/>
          <a:p>
            <a:pPr lvl="0" algn="just">
              <a:lnSpc>
                <a:spcPct val="107000"/>
              </a:lnSpc>
              <a:spcAft>
                <a:spcPts val="800"/>
              </a:spcAft>
            </a:pPr>
            <a:r>
              <a:rPr lang="es-EC" b="1" dirty="0" smtClean="0">
                <a:effectLst/>
                <a:latin typeface="Arial" panose="020B0604020202020204" pitchFamily="34" charset="0"/>
                <a:ea typeface="Calibri" panose="020F0502020204030204" pitchFamily="34" charset="0"/>
                <a:cs typeface="Times New Roman" panose="02020603050405020304" pitchFamily="18" charset="0"/>
              </a:rPr>
              <a:t> </a:t>
            </a:r>
            <a:r>
              <a:rPr lang="es-EC"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Isunza</a:t>
            </a:r>
            <a:r>
              <a:rPr lang="es-EC"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-Ramírez A, </a:t>
            </a:r>
            <a:r>
              <a:rPr lang="es-EC"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Isunza</a:t>
            </a:r>
            <a:r>
              <a:rPr lang="es-EC"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-Alonso OD. Displasia de la cadera. Acta Pediatría </a:t>
            </a:r>
            <a:r>
              <a:rPr lang="es-EC"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Mex</a:t>
            </a:r>
            <a:r>
              <a:rPr lang="es-EC"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2015; 36:205-207.</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245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2339</Words>
  <Application>Microsoft Office PowerPoint</Application>
  <PresentationFormat>Personalizado</PresentationFormat>
  <Paragraphs>107</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Presentación de PowerPoint</vt:lpstr>
      <vt:lpstr>CASO</vt:lpstr>
      <vt:lpstr>Displasia congénita de la cadera</vt:lpstr>
      <vt:lpstr>Displasia del desarrollo de la cadera</vt:lpstr>
      <vt:lpstr>ETIOPATOGENIA</vt:lpstr>
      <vt:lpstr>¿Cuales son los signos clínicos para un diagnostico precoz?</vt:lpstr>
      <vt:lpstr>SIGNOS CLINICOS</vt:lpstr>
      <vt:lpstr>SIGNOS CLINICOS</vt:lpstr>
      <vt:lpstr>SIGNOS CLINICOS</vt:lpstr>
      <vt:lpstr>ESTUDIO DE CASOS</vt:lpstr>
      <vt:lpstr>ULTRASONIDO</vt:lpstr>
      <vt:lpstr>CLASIFICACION DE GRAF</vt:lpstr>
      <vt:lpstr>CLASIFICACION DE GRAF</vt:lpstr>
      <vt:lpstr>CLASIFICACION DE GRAF</vt:lpstr>
      <vt:lpstr>CLASIFICACION DE GRAF</vt:lpstr>
      <vt:lpstr>CLASIFICACION DE GRAF</vt:lpstr>
      <vt:lpstr>RADIOGRAFIA</vt:lpstr>
      <vt:lpstr>RADIOGRAFIA</vt:lpstr>
      <vt:lpstr>TRATAMIENTO PRECOZ</vt:lpstr>
      <vt:lpstr>TRATAMIENTO</vt:lpstr>
      <vt:lpstr>TRATAMIENTO</vt:lpstr>
      <vt:lpstr>TRATAMIENTO</vt:lpstr>
      <vt:lpstr>CONCLUSIONES</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Luffi</cp:lastModifiedBy>
  <cp:revision>29</cp:revision>
  <dcterms:created xsi:type="dcterms:W3CDTF">2015-10-08T03:56:44Z</dcterms:created>
  <dcterms:modified xsi:type="dcterms:W3CDTF">2015-10-08T15:11:46Z</dcterms:modified>
</cp:coreProperties>
</file>